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60"/>
  </p:notesMasterIdLst>
  <p:handoutMasterIdLst>
    <p:handoutMasterId r:id="rId61"/>
  </p:handoutMasterIdLst>
  <p:sldIdLst>
    <p:sldId id="302" r:id="rId2"/>
    <p:sldId id="294" r:id="rId3"/>
    <p:sldId id="292" r:id="rId4"/>
    <p:sldId id="304" r:id="rId5"/>
    <p:sldId id="437" r:id="rId6"/>
    <p:sldId id="438" r:id="rId7"/>
    <p:sldId id="439" r:id="rId8"/>
    <p:sldId id="389" r:id="rId9"/>
    <p:sldId id="440" r:id="rId10"/>
    <p:sldId id="441" r:id="rId11"/>
    <p:sldId id="442" r:id="rId12"/>
    <p:sldId id="443" r:id="rId13"/>
    <p:sldId id="444" r:id="rId14"/>
    <p:sldId id="446" r:id="rId15"/>
    <p:sldId id="447" r:id="rId16"/>
    <p:sldId id="448" r:id="rId17"/>
    <p:sldId id="450" r:id="rId18"/>
    <p:sldId id="451" r:id="rId19"/>
    <p:sldId id="456" r:id="rId20"/>
    <p:sldId id="453" r:id="rId21"/>
    <p:sldId id="454" r:id="rId22"/>
    <p:sldId id="452" r:id="rId23"/>
    <p:sldId id="457" r:id="rId24"/>
    <p:sldId id="458" r:id="rId25"/>
    <p:sldId id="459" r:id="rId26"/>
    <p:sldId id="460" r:id="rId27"/>
    <p:sldId id="461" r:id="rId28"/>
    <p:sldId id="492" r:id="rId29"/>
    <p:sldId id="493" r:id="rId30"/>
    <p:sldId id="495" r:id="rId31"/>
    <p:sldId id="496" r:id="rId32"/>
    <p:sldId id="497" r:id="rId33"/>
    <p:sldId id="498" r:id="rId34"/>
    <p:sldId id="499" r:id="rId35"/>
    <p:sldId id="500" r:id="rId36"/>
    <p:sldId id="501" r:id="rId37"/>
    <p:sldId id="502" r:id="rId38"/>
    <p:sldId id="505" r:id="rId39"/>
    <p:sldId id="504" r:id="rId40"/>
    <p:sldId id="506" r:id="rId41"/>
    <p:sldId id="507" r:id="rId42"/>
    <p:sldId id="508" r:id="rId43"/>
    <p:sldId id="509" r:id="rId44"/>
    <p:sldId id="510" r:id="rId45"/>
    <p:sldId id="511" r:id="rId46"/>
    <p:sldId id="512" r:id="rId47"/>
    <p:sldId id="513" r:id="rId48"/>
    <p:sldId id="514" r:id="rId49"/>
    <p:sldId id="515" r:id="rId50"/>
    <p:sldId id="516" r:id="rId51"/>
    <p:sldId id="517" r:id="rId52"/>
    <p:sldId id="518" r:id="rId53"/>
    <p:sldId id="521" r:id="rId54"/>
    <p:sldId id="525" r:id="rId55"/>
    <p:sldId id="526" r:id="rId56"/>
    <p:sldId id="527" r:id="rId57"/>
    <p:sldId id="528" r:id="rId58"/>
    <p:sldId id="494" r:id="rId59"/>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5"/>
    <p:restoredTop sz="95741"/>
  </p:normalViewPr>
  <p:slideViewPr>
    <p:cSldViewPr snapToGrid="0" snapToObjects="1">
      <p:cViewPr varScale="1">
        <p:scale>
          <a:sx n="124" d="100"/>
          <a:sy n="124" d="100"/>
        </p:scale>
        <p:origin x="304" y="176"/>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4/5/21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4/5/21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375840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49791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2171439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267325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2375320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85071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3996595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2339914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91319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108305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5676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1021064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233212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4189722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69345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4201875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2527842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2943572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As mentioned in Chapter 14, up-front planning should be helpful without being excessive, so we need to set the threshold to the helpful level, not to the excessive level. What exactly constitutes a helpful level versus an excessive level is organization and product specific. Some organizations are comfortable making decisions under very uncertain conditions while others require a high degree of certainty before proceeding.</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2023252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309849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2347929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3136217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70895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496907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3669578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4101041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3317073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4204070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51422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376097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4009146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1534652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43</a:t>
            </a:fld>
            <a:endParaRPr lang="en-US" dirty="0"/>
          </a:p>
        </p:txBody>
      </p:sp>
    </p:spTree>
    <p:extLst>
      <p:ext uri="{BB962C8B-B14F-4D97-AF65-F5344CB8AC3E}">
        <p14:creationId xmlns:p14="http://schemas.microsoft.com/office/powerpoint/2010/main" val="1648891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1362827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1292685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2975401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4068687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1244314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49</a:t>
            </a:fld>
            <a:endParaRPr lang="en-US" dirty="0"/>
          </a:p>
        </p:txBody>
      </p:sp>
    </p:spTree>
    <p:extLst>
      <p:ext uri="{BB962C8B-B14F-4D97-AF65-F5344CB8AC3E}">
        <p14:creationId xmlns:p14="http://schemas.microsoft.com/office/powerpoint/2010/main" val="3772791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50</a:t>
            </a:fld>
            <a:endParaRPr lang="en-US" dirty="0"/>
          </a:p>
        </p:txBody>
      </p:sp>
    </p:spTree>
    <p:extLst>
      <p:ext uri="{BB962C8B-B14F-4D97-AF65-F5344CB8AC3E}">
        <p14:creationId xmlns:p14="http://schemas.microsoft.com/office/powerpoint/2010/main" val="1729071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51</a:t>
            </a:fld>
            <a:endParaRPr lang="en-US" dirty="0"/>
          </a:p>
        </p:txBody>
      </p:sp>
    </p:spTree>
    <p:extLst>
      <p:ext uri="{BB962C8B-B14F-4D97-AF65-F5344CB8AC3E}">
        <p14:creationId xmlns:p14="http://schemas.microsoft.com/office/powerpoint/2010/main" val="163288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567742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52</a:t>
            </a:fld>
            <a:endParaRPr lang="en-US" dirty="0"/>
          </a:p>
        </p:txBody>
      </p:sp>
    </p:spTree>
    <p:extLst>
      <p:ext uri="{BB962C8B-B14F-4D97-AF65-F5344CB8AC3E}">
        <p14:creationId xmlns:p14="http://schemas.microsoft.com/office/powerpoint/2010/main" val="2789641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53</a:t>
            </a:fld>
            <a:endParaRPr lang="en-US" dirty="0"/>
          </a:p>
        </p:txBody>
      </p:sp>
    </p:spTree>
    <p:extLst>
      <p:ext uri="{BB962C8B-B14F-4D97-AF65-F5344CB8AC3E}">
        <p14:creationId xmlns:p14="http://schemas.microsoft.com/office/powerpoint/2010/main" val="1128996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54</a:t>
            </a:fld>
            <a:endParaRPr lang="en-US" dirty="0"/>
          </a:p>
        </p:txBody>
      </p:sp>
    </p:spTree>
    <p:extLst>
      <p:ext uri="{BB962C8B-B14F-4D97-AF65-F5344CB8AC3E}">
        <p14:creationId xmlns:p14="http://schemas.microsoft.com/office/powerpoint/2010/main" val="657947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55</a:t>
            </a:fld>
            <a:endParaRPr lang="en-US" dirty="0"/>
          </a:p>
        </p:txBody>
      </p:sp>
    </p:spTree>
    <p:extLst>
      <p:ext uri="{BB962C8B-B14F-4D97-AF65-F5344CB8AC3E}">
        <p14:creationId xmlns:p14="http://schemas.microsoft.com/office/powerpoint/2010/main" val="2300536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56</a:t>
            </a:fld>
            <a:endParaRPr lang="en-US" dirty="0"/>
          </a:p>
        </p:txBody>
      </p:sp>
    </p:spTree>
    <p:extLst>
      <p:ext uri="{BB962C8B-B14F-4D97-AF65-F5344CB8AC3E}">
        <p14:creationId xmlns:p14="http://schemas.microsoft.com/office/powerpoint/2010/main" val="4134699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57</a:t>
            </a:fld>
            <a:endParaRPr lang="en-US" dirty="0"/>
          </a:p>
        </p:txBody>
      </p:sp>
    </p:spTree>
    <p:extLst>
      <p:ext uri="{BB962C8B-B14F-4D97-AF65-F5344CB8AC3E}">
        <p14:creationId xmlns:p14="http://schemas.microsoft.com/office/powerpoint/2010/main" val="765035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58</a:t>
            </a:fld>
            <a:endParaRPr lang="en-US" dirty="0"/>
          </a:p>
        </p:txBody>
      </p:sp>
    </p:spTree>
    <p:extLst>
      <p:ext uri="{BB962C8B-B14F-4D97-AF65-F5344CB8AC3E}">
        <p14:creationId xmlns:p14="http://schemas.microsoft.com/office/powerpoint/2010/main" val="33249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425009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161630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1475172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179562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GhgVZLrxiu0?t=13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10 – April 5</a:t>
            </a:r>
            <a:r>
              <a:rPr lang="en-US" sz="2400" baseline="30000" dirty="0">
                <a:solidFill>
                  <a:schemeClr val="tx1">
                    <a:lumMod val="50000"/>
                  </a:schemeClr>
                </a:solidFill>
              </a:rPr>
              <a:t>th</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 (S1S &amp; S2S)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200" dirty="0"/>
              <a:t>The product owner is the only required participant during initial envisioning. </a:t>
            </a:r>
          </a:p>
          <a:p>
            <a:pPr marL="342900" indent="-342900">
              <a:lnSpc>
                <a:spcPct val="100000"/>
              </a:lnSpc>
              <a:spcBef>
                <a:spcPts val="400"/>
              </a:spcBef>
              <a:buFont typeface="Arial" panose="020B0604020202020204" pitchFamily="34" charset="0"/>
              <a:buChar char="•"/>
            </a:pPr>
            <a:r>
              <a:rPr lang="en-US" sz="2200" dirty="0"/>
              <a:t>Normally, though, the product owner oversees an initial envisioning that includes one or more internal stakeholders, who collaborate with the product owner to perform the envisioning work. </a:t>
            </a:r>
          </a:p>
          <a:p>
            <a:pPr marL="342900" indent="-342900">
              <a:lnSpc>
                <a:spcPct val="100000"/>
              </a:lnSpc>
              <a:spcBef>
                <a:spcPts val="400"/>
              </a:spcBef>
              <a:buFont typeface="Arial" panose="020B0604020202020204" pitchFamily="34" charset="0"/>
              <a:buChar char="•"/>
            </a:pPr>
            <a:r>
              <a:rPr lang="en-US" sz="2200" dirty="0"/>
              <a:t>In addition, specialists in areas such as market research, business-case development, user-experience design, and systems architecture frequently participate in various envisioning tasks as well. </a:t>
            </a:r>
          </a:p>
          <a:p>
            <a:pPr marL="342900" indent="-342900">
              <a:lnSpc>
                <a:spcPct val="100000"/>
              </a:lnSpc>
              <a:spcBef>
                <a:spcPts val="400"/>
              </a:spcBef>
              <a:buFont typeface="Arial" panose="020B0604020202020204" pitchFamily="34" charset="0"/>
              <a:buChar char="•"/>
            </a:pPr>
            <a:r>
              <a:rPr lang="en-US" sz="2200" dirty="0"/>
              <a:t>If the Scrum team has been formed, it would benefit the process to include them also.  However, Scrum teams are not typically formed until after the product has been funded.</a:t>
            </a:r>
          </a:p>
          <a:p>
            <a:pPr marL="342900" indent="-342900">
              <a:lnSpc>
                <a:spcPct val="100000"/>
              </a:lnSpc>
              <a:spcBef>
                <a:spcPts val="400"/>
              </a:spcBef>
              <a:buFont typeface="Arial" panose="020B0604020202020204" pitchFamily="34" charset="0"/>
              <a:buChar char="•"/>
            </a:pPr>
            <a:r>
              <a:rPr lang="en-US" sz="2200" dirty="0"/>
              <a:t>Once product development is under way and the full Scrum team has been allocated, however, the full Scrum team (product owner, ScrumMaster, and development team) should be included in any re-envisioning efforts.</a:t>
            </a:r>
          </a:p>
        </p:txBody>
      </p:sp>
    </p:spTree>
    <p:extLst>
      <p:ext uri="{BB962C8B-B14F-4D97-AF65-F5344CB8AC3E}">
        <p14:creationId xmlns:p14="http://schemas.microsoft.com/office/powerpoint/2010/main" val="159834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Process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The main input for initial envisioning is an idea that has cleared the strategic filter. </a:t>
            </a:r>
          </a:p>
          <a:p>
            <a:pPr marL="342900" indent="-342900">
              <a:lnSpc>
                <a:spcPct val="100000"/>
              </a:lnSpc>
              <a:spcBef>
                <a:spcPts val="400"/>
              </a:spcBef>
              <a:buFont typeface="Arial" panose="020B0604020202020204" pitchFamily="34" charset="0"/>
              <a:buChar char="•"/>
            </a:pPr>
            <a:r>
              <a:rPr lang="en-US" sz="2400" dirty="0"/>
              <a:t>The main input for re-envisioning, on the other hand, would be a pivoted idea. Such an idea is one that has been updated or revised based on user or customer feedback, funding changes, unpredictable moves by competitors, or other important changes that occur within the complex environment in which ideas must exist.</a:t>
            </a:r>
          </a:p>
          <a:p>
            <a:pPr marL="342900" indent="-342900">
              <a:lnSpc>
                <a:spcPct val="100000"/>
              </a:lnSpc>
              <a:spcBef>
                <a:spcPts val="400"/>
              </a:spcBef>
              <a:buFont typeface="Arial" panose="020B0604020202020204" pitchFamily="34" charset="0"/>
              <a:buChar char="•"/>
            </a:pPr>
            <a:r>
              <a:rPr lang="en-US" sz="2400" dirty="0"/>
              <a:t>Other inputs are needed, as well:</a:t>
            </a:r>
          </a:p>
          <a:p>
            <a:pPr marL="800089" lvl="1" indent="-342900">
              <a:lnSpc>
                <a:spcPct val="100000"/>
              </a:lnSpc>
              <a:spcBef>
                <a:spcPts val="400"/>
              </a:spcBef>
              <a:buFont typeface="Arial" panose="020B0604020202020204" pitchFamily="34" charset="0"/>
              <a:buChar char="•"/>
            </a:pPr>
            <a:r>
              <a:rPr lang="en-US" sz="2200" dirty="0"/>
              <a:t>An indication of the planning horizon—how far into the future we should consider when we envision. </a:t>
            </a:r>
          </a:p>
          <a:p>
            <a:pPr marL="800089" lvl="1" indent="-342900">
              <a:lnSpc>
                <a:spcPct val="100000"/>
              </a:lnSpc>
              <a:spcBef>
                <a:spcPts val="400"/>
              </a:spcBef>
              <a:buFont typeface="Arial" panose="020B0604020202020204" pitchFamily="34" charset="0"/>
              <a:buChar char="•"/>
            </a:pPr>
            <a:r>
              <a:rPr lang="en-US" sz="2200" dirty="0"/>
              <a:t>The expected completion date for the envisioning activities (if there is one), and the quantity and type of resources available to conduct envisioning.</a:t>
            </a:r>
            <a:r>
              <a:rPr lang="en-US" sz="2600" dirty="0"/>
              <a:t> </a:t>
            </a:r>
          </a:p>
        </p:txBody>
      </p:sp>
    </p:spTree>
    <p:extLst>
      <p:ext uri="{BB962C8B-B14F-4D97-AF65-F5344CB8AC3E}">
        <p14:creationId xmlns:p14="http://schemas.microsoft.com/office/powerpoint/2010/main" val="48081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Process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Other inputs are needed, as well:</a:t>
            </a:r>
          </a:p>
          <a:p>
            <a:pPr marL="800089" lvl="1" indent="-342900">
              <a:lnSpc>
                <a:spcPct val="100000"/>
              </a:lnSpc>
              <a:spcBef>
                <a:spcPts val="400"/>
              </a:spcBef>
              <a:buFont typeface="Arial" panose="020B0604020202020204" pitchFamily="34" charset="0"/>
              <a:buChar char="•"/>
            </a:pPr>
            <a:r>
              <a:rPr lang="en-US" sz="2400" dirty="0"/>
              <a:t>Lastly, we need to know the </a:t>
            </a:r>
            <a:r>
              <a:rPr lang="en-US" sz="2400" b="1" dirty="0"/>
              <a:t>confidence threshold</a:t>
            </a:r>
            <a:r>
              <a:rPr lang="en-US" sz="2400" dirty="0"/>
              <a:t>—the “definition of done” for envisioning, if you will. </a:t>
            </a:r>
          </a:p>
          <a:p>
            <a:pPr marL="1257277" lvl="2" indent="-342900">
              <a:lnSpc>
                <a:spcPct val="100000"/>
              </a:lnSpc>
              <a:spcBef>
                <a:spcPts val="400"/>
              </a:spcBef>
              <a:buFont typeface="Arial" panose="020B0604020202020204" pitchFamily="34" charset="0"/>
              <a:buChar char="•"/>
            </a:pPr>
            <a:r>
              <a:rPr lang="en-US" sz="2200" dirty="0"/>
              <a:t>The confidence threshold is the set of information that the decision makers need in order to have enough confidence to make a go/no-go funding decision for more detailed development. </a:t>
            </a:r>
          </a:p>
        </p:txBody>
      </p:sp>
    </p:spTree>
    <p:extLst>
      <p:ext uri="{BB962C8B-B14F-4D97-AF65-F5344CB8AC3E}">
        <p14:creationId xmlns:p14="http://schemas.microsoft.com/office/powerpoint/2010/main" val="159302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SR4U Example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To illustrate the envisioning activity we will use a fictitious new product idea called SmartReview4You (or simply SR4U). </a:t>
            </a:r>
          </a:p>
          <a:p>
            <a:pPr marL="342900" indent="-342900">
              <a:lnSpc>
                <a:spcPct val="100000"/>
              </a:lnSpc>
              <a:spcBef>
                <a:spcPts val="400"/>
              </a:spcBef>
              <a:buFont typeface="Arial" panose="020B0604020202020204" pitchFamily="34" charset="0"/>
              <a:buChar char="•"/>
            </a:pPr>
            <a:r>
              <a:rPr lang="en-US" sz="2400" dirty="0"/>
              <a:t>The company, Review Everything, Inc., is a leader in online, consumer-supplied product and service reviews. Its core business is to provide a forum for people to exchange product and service reviews. </a:t>
            </a:r>
          </a:p>
          <a:p>
            <a:pPr marL="342900" indent="-342900">
              <a:lnSpc>
                <a:spcPct val="100000"/>
              </a:lnSpc>
              <a:spcBef>
                <a:spcPts val="400"/>
              </a:spcBef>
              <a:buFont typeface="Arial" panose="020B0604020202020204" pitchFamily="34" charset="0"/>
              <a:buChar char="•"/>
            </a:pPr>
            <a:r>
              <a:rPr lang="en-US" sz="2400" dirty="0"/>
              <a:t>Review Everything’s revenues have been growing at a modest pace for the past several years and it is profitable. However, the company has many competitors that release innovative features with alarming frequency. </a:t>
            </a:r>
          </a:p>
          <a:p>
            <a:pPr marL="342900" indent="-342900">
              <a:lnSpc>
                <a:spcPct val="100000"/>
              </a:lnSpc>
              <a:spcBef>
                <a:spcPts val="400"/>
              </a:spcBef>
              <a:buFont typeface="Arial" panose="020B0604020202020204" pitchFamily="34" charset="0"/>
              <a:buChar char="•"/>
            </a:pPr>
            <a:r>
              <a:rPr lang="en-US" sz="2400" dirty="0"/>
              <a:t>Review Everything really needs a new, innovative service offering to leapfrog the competition.</a:t>
            </a:r>
            <a:endParaRPr lang="en-US" sz="2600" dirty="0"/>
          </a:p>
        </p:txBody>
      </p:sp>
    </p:spTree>
    <p:extLst>
      <p:ext uri="{BB962C8B-B14F-4D97-AF65-F5344CB8AC3E}">
        <p14:creationId xmlns:p14="http://schemas.microsoft.com/office/powerpoint/2010/main" val="189616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SR4U Example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Review Everything has a dedicated marketing team that constantly monitors the social media space to see how customers perceive its current services. </a:t>
            </a:r>
          </a:p>
          <a:p>
            <a:pPr marL="342900" indent="-342900">
              <a:lnSpc>
                <a:spcPct val="100000"/>
              </a:lnSpc>
              <a:spcBef>
                <a:spcPts val="400"/>
              </a:spcBef>
              <a:buFont typeface="Arial" panose="020B0604020202020204" pitchFamily="34" charset="0"/>
              <a:buChar char="•"/>
            </a:pPr>
            <a:r>
              <a:rPr lang="en-US" sz="2400" dirty="0"/>
              <a:t>In doing so, the team has learned that many users report spending too much time on the Review Everything site separating “authentic” reviews from “suspicious” reviews. </a:t>
            </a:r>
          </a:p>
          <a:p>
            <a:pPr marL="342900" indent="-342900">
              <a:lnSpc>
                <a:spcPct val="100000"/>
              </a:lnSpc>
              <a:spcBef>
                <a:spcPts val="400"/>
              </a:spcBef>
              <a:buFont typeface="Arial" panose="020B0604020202020204" pitchFamily="34" charset="0"/>
              <a:buChar char="•"/>
            </a:pPr>
            <a:r>
              <a:rPr lang="en-US" sz="2400" dirty="0"/>
              <a:t>Additionally, many users say that there are so many reviews available for certain products (for example, a DVD player) or services (for example, the Chinese restaurant on Main Street) that they find it difficult to wade through them to get an accurate overall picture.</a:t>
            </a:r>
            <a:endParaRPr lang="en-US" sz="2600" dirty="0"/>
          </a:p>
        </p:txBody>
      </p:sp>
    </p:spTree>
    <p:extLst>
      <p:ext uri="{BB962C8B-B14F-4D97-AF65-F5344CB8AC3E}">
        <p14:creationId xmlns:p14="http://schemas.microsoft.com/office/powerpoint/2010/main" val="661229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SR4U Example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This market intelligence leads to the idea for SR4U, a revolutionary way to identify, filter, and display online reviews that includes a trainable search agent. </a:t>
            </a:r>
          </a:p>
          <a:p>
            <a:pPr marL="342900" indent="-342900">
              <a:lnSpc>
                <a:spcPct val="100000"/>
              </a:lnSpc>
              <a:spcBef>
                <a:spcPts val="400"/>
              </a:spcBef>
              <a:buFont typeface="Arial" panose="020B0604020202020204" pitchFamily="34" charset="0"/>
              <a:buChar char="•"/>
            </a:pPr>
            <a:r>
              <a:rPr lang="en-US" sz="2400" dirty="0"/>
              <a:t>Marketing believes this idea could be the innovative service offering that Review Everything has been seeking. </a:t>
            </a:r>
          </a:p>
          <a:p>
            <a:pPr marL="342900" indent="-342900">
              <a:lnSpc>
                <a:spcPct val="100000"/>
              </a:lnSpc>
              <a:spcBef>
                <a:spcPts val="400"/>
              </a:spcBef>
              <a:buFont typeface="Arial" panose="020B0604020202020204" pitchFamily="34" charset="0"/>
              <a:buChar char="•"/>
            </a:pPr>
            <a:r>
              <a:rPr lang="en-US" sz="2400" dirty="0"/>
              <a:t>Marketing writes a one-page description of SR4U that includes its high-level target features, target customers, and key advantages. </a:t>
            </a:r>
          </a:p>
          <a:p>
            <a:pPr marL="342900" indent="-342900">
              <a:lnSpc>
                <a:spcPct val="100000"/>
              </a:lnSpc>
              <a:spcBef>
                <a:spcPts val="400"/>
              </a:spcBef>
              <a:buFont typeface="Arial" panose="020B0604020202020204" pitchFamily="34" charset="0"/>
              <a:buChar char="•"/>
            </a:pPr>
            <a:r>
              <a:rPr lang="en-US" sz="2400" dirty="0"/>
              <a:t>The team then sends this description to the New Product Approval Committee, which reviews it at its regularly scheduled Idea Review Meeting (held the second Wednesday of every month).</a:t>
            </a:r>
            <a:endParaRPr lang="en-US" sz="2600" dirty="0"/>
          </a:p>
        </p:txBody>
      </p:sp>
    </p:spTree>
    <p:extLst>
      <p:ext uri="{BB962C8B-B14F-4D97-AF65-F5344CB8AC3E}">
        <p14:creationId xmlns:p14="http://schemas.microsoft.com/office/powerpoint/2010/main" val="412303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SR4U Example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Senior management (which makes up the New Product Approval Committee) agrees that SR4U represents a significant opportunity to differentiate Review Everything, Inc., in the marketplace. </a:t>
            </a:r>
          </a:p>
          <a:p>
            <a:pPr marL="342900" indent="-342900">
              <a:lnSpc>
                <a:spcPct val="100000"/>
              </a:lnSpc>
              <a:spcBef>
                <a:spcPts val="400"/>
              </a:spcBef>
              <a:buFont typeface="Arial" panose="020B0604020202020204" pitchFamily="34" charset="0"/>
              <a:buChar char="•"/>
            </a:pPr>
            <a:r>
              <a:rPr lang="en-US" sz="2400" dirty="0"/>
              <a:t>The committee then designates </a:t>
            </a:r>
            <a:r>
              <a:rPr lang="en-US" sz="2400" i="1" dirty="0"/>
              <a:t>Roger</a:t>
            </a:r>
            <a:r>
              <a:rPr lang="en-US" sz="2400" dirty="0"/>
              <a:t>, a business representative from strategic marketing, as the product owner for SR4U.</a:t>
            </a:r>
          </a:p>
          <a:p>
            <a:pPr marL="342900" indent="-342900">
              <a:lnSpc>
                <a:spcPct val="100000"/>
              </a:lnSpc>
              <a:spcBef>
                <a:spcPts val="400"/>
              </a:spcBef>
              <a:buFont typeface="Arial" panose="020B0604020202020204" pitchFamily="34" charset="0"/>
              <a:buChar char="•"/>
            </a:pPr>
            <a:r>
              <a:rPr lang="en-US" sz="2400" dirty="0"/>
              <a:t>Management has authorized two weeks to complete envisioning, at which time members of the approval committee will review the envisioning results and make a go/no-go decision to fund the initial development of SR4U. </a:t>
            </a:r>
          </a:p>
          <a:p>
            <a:pPr marL="342900" indent="-342900">
              <a:lnSpc>
                <a:spcPct val="100000"/>
              </a:lnSpc>
              <a:spcBef>
                <a:spcPts val="400"/>
              </a:spcBef>
              <a:buFont typeface="Arial" panose="020B0604020202020204" pitchFamily="34" charset="0"/>
              <a:buChar char="•"/>
            </a:pPr>
            <a:r>
              <a:rPr lang="en-US" sz="2400" dirty="0"/>
              <a:t>In addition to Roger, management has authorized two filtering subject matter experts (SMEs), a market researcher, and a number of stakeholders to participate in the envisioning. The larger expenditure of the full Scrum team during envisioning has not yet been authorized.</a:t>
            </a:r>
            <a:endParaRPr lang="en-US" sz="2600" dirty="0"/>
          </a:p>
        </p:txBody>
      </p:sp>
    </p:spTree>
    <p:extLst>
      <p:ext uri="{BB962C8B-B14F-4D97-AF65-F5344CB8AC3E}">
        <p14:creationId xmlns:p14="http://schemas.microsoft.com/office/powerpoint/2010/main" val="127718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SR4U Example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Roger is being asked to use the resources available to him to produce the following:</a:t>
            </a:r>
          </a:p>
          <a:p>
            <a:pPr marL="800089" lvl="1" indent="-342900">
              <a:lnSpc>
                <a:spcPct val="100000"/>
              </a:lnSpc>
              <a:spcBef>
                <a:spcPts val="400"/>
              </a:spcBef>
              <a:buFont typeface="Arial" panose="020B0604020202020204" pitchFamily="34" charset="0"/>
              <a:buChar char="•"/>
            </a:pPr>
            <a:r>
              <a:rPr lang="en-US" dirty="0"/>
              <a:t>Initial product vision, product backlog, and product roadmap</a:t>
            </a:r>
          </a:p>
          <a:p>
            <a:pPr marL="800089" lvl="1" indent="-342900">
              <a:lnSpc>
                <a:spcPct val="100000"/>
              </a:lnSpc>
              <a:spcBef>
                <a:spcPts val="400"/>
              </a:spcBef>
              <a:buFont typeface="Arial" panose="020B0604020202020204" pitchFamily="34" charset="0"/>
              <a:buChar char="•"/>
            </a:pPr>
            <a:r>
              <a:rPr lang="en-US" dirty="0"/>
              <a:t>Validation of the primary assumption that users significantly prefer SR4U-filtered results to unfiltered results (Later in the chapter I will describe how Roger and his colleagues will provide this validated learning.)</a:t>
            </a:r>
          </a:p>
          <a:p>
            <a:pPr marL="800089" lvl="1" indent="-342900">
              <a:lnSpc>
                <a:spcPct val="100000"/>
              </a:lnSpc>
              <a:spcBef>
                <a:spcPts val="400"/>
              </a:spcBef>
              <a:buFont typeface="Arial" panose="020B0604020202020204" pitchFamily="34" charset="0"/>
              <a:buChar char="•"/>
            </a:pPr>
            <a:r>
              <a:rPr lang="en-US" dirty="0"/>
              <a:t>A description of the other important assumptions (hypotheses) about the potential users and feature set that the first product release is supposed to test</a:t>
            </a:r>
          </a:p>
          <a:p>
            <a:pPr marL="800089" lvl="1" indent="-342900">
              <a:lnSpc>
                <a:spcPct val="100000"/>
              </a:lnSpc>
              <a:spcBef>
                <a:spcPts val="400"/>
              </a:spcBef>
              <a:buFont typeface="Arial" panose="020B0604020202020204" pitchFamily="34" charset="0"/>
              <a:buChar char="•"/>
            </a:pPr>
            <a:r>
              <a:rPr lang="en-US" dirty="0"/>
              <a:t>The few key, actionable measures used to test the other assumptions and to learn whether the initial release of SR4U is meeting expectations</a:t>
            </a:r>
          </a:p>
          <a:p>
            <a:pPr marL="800089" lvl="1" indent="-342900">
              <a:lnSpc>
                <a:spcPct val="100000"/>
              </a:lnSpc>
              <a:spcBef>
                <a:spcPts val="400"/>
              </a:spcBef>
              <a:buFont typeface="Arial" panose="020B0604020202020204" pitchFamily="34" charset="0"/>
              <a:buChar char="•"/>
            </a:pPr>
            <a:r>
              <a:rPr lang="en-US" dirty="0"/>
              <a:t>List of questions (known unknowns) that need to be addressed</a:t>
            </a:r>
          </a:p>
          <a:p>
            <a:pPr marL="342900" indent="-342900">
              <a:lnSpc>
                <a:spcPct val="100000"/>
              </a:lnSpc>
              <a:spcBef>
                <a:spcPts val="400"/>
              </a:spcBef>
              <a:buFont typeface="Arial" panose="020B0604020202020204" pitchFamily="34" charset="0"/>
              <a:buChar char="•"/>
            </a:pPr>
            <a:r>
              <a:rPr lang="en-US" sz="2400" dirty="0"/>
              <a:t>Without this information, senior management would not have sufficient confidence to make an informed decision as to whether or not to move forward with the initial development.</a:t>
            </a:r>
            <a:endParaRPr lang="en-US" sz="2600" dirty="0"/>
          </a:p>
        </p:txBody>
      </p:sp>
    </p:spTree>
    <p:extLst>
      <p:ext uri="{BB962C8B-B14F-4D97-AF65-F5344CB8AC3E}">
        <p14:creationId xmlns:p14="http://schemas.microsoft.com/office/powerpoint/2010/main" val="320211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Visioning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The first thing Roger and the stakeholders do is to create a shared, compelling vision for SR4U. </a:t>
            </a:r>
          </a:p>
          <a:p>
            <a:pPr marL="342900" indent="-342900">
              <a:lnSpc>
                <a:spcPct val="100000"/>
              </a:lnSpc>
              <a:spcBef>
                <a:spcPts val="400"/>
              </a:spcBef>
              <a:buFont typeface="Arial" panose="020B0604020202020204" pitchFamily="34" charset="0"/>
              <a:buChar char="•"/>
            </a:pPr>
            <a:r>
              <a:rPr lang="en-US" sz="2400" dirty="0"/>
              <a:t>In Scrum, a vision is not an elaborate, several-hundred-page document. If we need this much space to describe our vision, we probably don’t understand it. </a:t>
            </a:r>
          </a:p>
          <a:p>
            <a:pPr marL="342900" indent="-342900">
              <a:lnSpc>
                <a:spcPct val="100000"/>
              </a:lnSpc>
              <a:spcBef>
                <a:spcPts val="400"/>
              </a:spcBef>
              <a:buFont typeface="Arial" panose="020B0604020202020204" pitchFamily="34" charset="0"/>
              <a:buChar char="•"/>
            </a:pPr>
            <a:r>
              <a:rPr lang="en-US" sz="2400" dirty="0"/>
              <a:t>Visions, even of complex products, should be simple to state and should provide a coherent direction to the people who are asked to realize them. </a:t>
            </a:r>
            <a:endParaRPr lang="en-US" sz="2600" dirty="0"/>
          </a:p>
        </p:txBody>
      </p:sp>
    </p:spTree>
    <p:extLst>
      <p:ext uri="{BB962C8B-B14F-4D97-AF65-F5344CB8AC3E}">
        <p14:creationId xmlns:p14="http://schemas.microsoft.com/office/powerpoint/2010/main" val="2487994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Visioning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Take, for example, President Kennedy’s vision to go to the moon: “I believe that this nation should commit itself to achieving the goal, before this decade is out, of landing a man on the Moon and returning him safely to the Earth” (Kennedy 1961 </a:t>
            </a:r>
            <a:r>
              <a:rPr lang="en-US" sz="2400" dirty="0">
                <a:hlinkClick r:id="rId3"/>
              </a:rPr>
              <a:t>https://youtu.be/GhgVZLrxiu0?t=132</a:t>
            </a:r>
            <a:r>
              <a:rPr lang="en-US" sz="2400" dirty="0"/>
              <a:t>) </a:t>
            </a:r>
          </a:p>
          <a:p>
            <a:pPr marL="342900" indent="-342900">
              <a:lnSpc>
                <a:spcPct val="100000"/>
              </a:lnSpc>
              <a:spcBef>
                <a:spcPts val="400"/>
              </a:spcBef>
              <a:buFont typeface="Arial" panose="020B0604020202020204" pitchFamily="34" charset="0"/>
              <a:buChar char="•"/>
            </a:pPr>
            <a:r>
              <a:rPr lang="en-US" sz="2400" dirty="0"/>
              <a:t>In 31 words Kennedy was able to express an aggressive, unambiguous vision that, to be realized, would eventually require the efforts of thousands of collaborating people building many complex systems with hundreds of thousands of interrelated components.</a:t>
            </a:r>
          </a:p>
          <a:p>
            <a:pPr marL="342900" indent="-342900">
              <a:lnSpc>
                <a:spcPct val="100000"/>
              </a:lnSpc>
              <a:spcBef>
                <a:spcPts val="400"/>
              </a:spcBef>
              <a:buFont typeface="Arial" panose="020B0604020202020204" pitchFamily="34" charset="0"/>
              <a:buChar char="•"/>
            </a:pPr>
            <a:r>
              <a:rPr lang="en-US" sz="2400" dirty="0"/>
              <a:t>When developing products or services, the vision is frequently expressed in terms of how the stakeholders get value. </a:t>
            </a:r>
            <a:endParaRPr lang="en-US" sz="2600" dirty="0"/>
          </a:p>
        </p:txBody>
      </p:sp>
    </p:spTree>
    <p:extLst>
      <p:ext uri="{BB962C8B-B14F-4D97-AF65-F5344CB8AC3E}">
        <p14:creationId xmlns:p14="http://schemas.microsoft.com/office/powerpoint/2010/main" val="3735065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369126"/>
            <a:ext cx="10347915" cy="3699155"/>
          </a:xfrm>
        </p:spPr>
        <p:txBody>
          <a:bodyPr/>
          <a:lstStyle/>
          <a:p>
            <a:pPr marL="285750" indent="-285750">
              <a:buFont typeface="Arial" panose="020B0604020202020204" pitchFamily="34" charset="0"/>
              <a:buChar char="•"/>
            </a:pPr>
            <a:r>
              <a:rPr lang="en-US" sz="2400" dirty="0"/>
              <a:t>Chapter 17 – Product Planning/Envisioning</a:t>
            </a:r>
          </a:p>
          <a:p>
            <a:pPr marL="285750" indent="-285750">
              <a:buFont typeface="Arial" panose="020B0604020202020204" pitchFamily="34" charset="0"/>
              <a:buChar char="•"/>
            </a:pPr>
            <a:r>
              <a:rPr lang="en-US" sz="2400" dirty="0"/>
              <a:t>Chapter 18 – Release Planning</a:t>
            </a:r>
          </a:p>
          <a:p>
            <a:pPr marL="285750" indent="-285750">
              <a:buFont typeface="Arial" panose="020B0604020202020204" pitchFamily="34" charset="0"/>
              <a:buChar char="•"/>
            </a:pPr>
            <a:r>
              <a:rPr lang="en-US" sz="2400" dirty="0" err="1"/>
              <a:t>TopHat</a:t>
            </a:r>
            <a:r>
              <a:rPr lang="en-US" sz="2400" dirty="0"/>
              <a:t> Assignment for this week is due by end of day on Sunday, 4/11.</a:t>
            </a:r>
            <a:endParaRPr lang="en-US" dirty="0"/>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Visioning</a:t>
            </a:r>
          </a:p>
        </p:txBody>
      </p:sp>
      <p:pic>
        <p:nvPicPr>
          <p:cNvPr id="5" name="Picture 4">
            <a:extLst>
              <a:ext uri="{FF2B5EF4-FFF2-40B4-BE49-F238E27FC236}">
                <a16:creationId xmlns:a16="http://schemas.microsoft.com/office/drawing/2014/main" id="{A4E6B9CD-BDE8-5C4F-87C4-B2CF7E9CA9EE}"/>
              </a:ext>
            </a:extLst>
          </p:cNvPr>
          <p:cNvPicPr>
            <a:picLocks noChangeAspect="1"/>
          </p:cNvPicPr>
          <p:nvPr/>
        </p:nvPicPr>
        <p:blipFill>
          <a:blip r:embed="rId3"/>
          <a:stretch>
            <a:fillRect/>
          </a:stretch>
        </p:blipFill>
        <p:spPr>
          <a:xfrm>
            <a:off x="1433945" y="1281775"/>
            <a:ext cx="9324109" cy="4799174"/>
          </a:xfrm>
          <a:prstGeom prst="rect">
            <a:avLst/>
          </a:prstGeom>
        </p:spPr>
      </p:pic>
    </p:spTree>
    <p:extLst>
      <p:ext uri="{BB962C8B-B14F-4D97-AF65-F5344CB8AC3E}">
        <p14:creationId xmlns:p14="http://schemas.microsoft.com/office/powerpoint/2010/main" val="384904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Visioning</a:t>
            </a:r>
          </a:p>
        </p:txBody>
      </p:sp>
      <p:pic>
        <p:nvPicPr>
          <p:cNvPr id="2" name="Picture 1">
            <a:extLst>
              <a:ext uri="{FF2B5EF4-FFF2-40B4-BE49-F238E27FC236}">
                <a16:creationId xmlns:a16="http://schemas.microsoft.com/office/drawing/2014/main" id="{5C6E6284-5268-4B4E-9C7C-B07E7F7C2699}"/>
              </a:ext>
            </a:extLst>
          </p:cNvPr>
          <p:cNvPicPr>
            <a:picLocks noChangeAspect="1"/>
          </p:cNvPicPr>
          <p:nvPr/>
        </p:nvPicPr>
        <p:blipFill>
          <a:blip r:embed="rId3"/>
          <a:stretch>
            <a:fillRect/>
          </a:stretch>
        </p:blipFill>
        <p:spPr>
          <a:xfrm>
            <a:off x="1986688" y="2128142"/>
            <a:ext cx="8218623" cy="2601716"/>
          </a:xfrm>
          <a:prstGeom prst="rect">
            <a:avLst/>
          </a:prstGeom>
        </p:spPr>
      </p:pic>
    </p:spTree>
    <p:extLst>
      <p:ext uri="{BB962C8B-B14F-4D97-AF65-F5344CB8AC3E}">
        <p14:creationId xmlns:p14="http://schemas.microsoft.com/office/powerpoint/2010/main" val="228196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High-Level Product Backlog Creation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Once we have a vision, we are ready to create high-level product backlog items. </a:t>
            </a:r>
          </a:p>
          <a:p>
            <a:pPr marL="342900" indent="-342900">
              <a:lnSpc>
                <a:spcPct val="100000"/>
              </a:lnSpc>
              <a:spcBef>
                <a:spcPts val="400"/>
              </a:spcBef>
              <a:buFont typeface="Arial" panose="020B0604020202020204" pitchFamily="34" charset="0"/>
              <a:buChar char="•"/>
            </a:pPr>
            <a:r>
              <a:rPr lang="en-US" sz="2400" dirty="0"/>
              <a:t>Although there are many ways to represent product backlog items, we prefer to use user stories. </a:t>
            </a:r>
          </a:p>
          <a:p>
            <a:pPr marL="342900" indent="-342900">
              <a:lnSpc>
                <a:spcPct val="100000"/>
              </a:lnSpc>
              <a:spcBef>
                <a:spcPts val="400"/>
              </a:spcBef>
              <a:buFont typeface="Arial" panose="020B0604020202020204" pitchFamily="34" charset="0"/>
              <a:buChar char="•"/>
            </a:pPr>
            <a:r>
              <a:rPr lang="en-US" sz="2400" dirty="0"/>
              <a:t>In the terminology of user stories, during envisioning I want to create epics—really large user stories that are consistent with the product level of planning. </a:t>
            </a:r>
          </a:p>
          <a:p>
            <a:pPr marL="342900" indent="-342900">
              <a:lnSpc>
                <a:spcPct val="100000"/>
              </a:lnSpc>
              <a:spcBef>
                <a:spcPts val="400"/>
              </a:spcBef>
              <a:buFont typeface="Arial" panose="020B0604020202020204" pitchFamily="34" charset="0"/>
              <a:buChar char="•"/>
            </a:pPr>
            <a:r>
              <a:rPr lang="en-US" sz="2400" dirty="0"/>
              <a:t>These epic-level stories align with the vision and provide the next level of product detail for senior management and the Scrum team.</a:t>
            </a:r>
          </a:p>
          <a:p>
            <a:pPr marL="342900" indent="-342900">
              <a:lnSpc>
                <a:spcPct val="100000"/>
              </a:lnSpc>
              <a:spcBef>
                <a:spcPts val="400"/>
              </a:spcBef>
              <a:buFont typeface="Arial" panose="020B0604020202020204" pitchFamily="34" charset="0"/>
              <a:buChar char="•"/>
            </a:pPr>
            <a:r>
              <a:rPr lang="en-US" sz="2400" dirty="0"/>
              <a:t>The people who write these stories are usually the same people who created the vision—the product owner, stakeholders, and preferably the ScrumMaster and development team, if they are available.</a:t>
            </a:r>
            <a:endParaRPr lang="en-US" sz="2600" dirty="0"/>
          </a:p>
        </p:txBody>
      </p:sp>
    </p:spTree>
    <p:extLst>
      <p:ext uri="{BB962C8B-B14F-4D97-AF65-F5344CB8AC3E}">
        <p14:creationId xmlns:p14="http://schemas.microsoft.com/office/powerpoint/2010/main" val="3079915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Product Roadmap Definition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Once we have the initial vision and a high-level product backlog, we can define our initial product roadmap, a series of releases for achieving some or all of our product vision. </a:t>
            </a:r>
          </a:p>
          <a:p>
            <a:pPr marL="342900" indent="-342900">
              <a:lnSpc>
                <a:spcPct val="100000"/>
              </a:lnSpc>
              <a:spcBef>
                <a:spcPts val="400"/>
              </a:spcBef>
              <a:buFont typeface="Arial" panose="020B0604020202020204" pitchFamily="34" charset="0"/>
              <a:buChar char="•"/>
            </a:pPr>
            <a:r>
              <a:rPr lang="en-US" sz="2400" dirty="0"/>
              <a:t>Recall that when using Scrum, we always develop incrementally. </a:t>
            </a:r>
          </a:p>
          <a:p>
            <a:pPr marL="342900" indent="-342900">
              <a:lnSpc>
                <a:spcPct val="100000"/>
              </a:lnSpc>
              <a:spcBef>
                <a:spcPts val="400"/>
              </a:spcBef>
              <a:buFont typeface="Arial" panose="020B0604020202020204" pitchFamily="34" charset="0"/>
              <a:buChar char="•"/>
            </a:pPr>
            <a:r>
              <a:rPr lang="en-US" sz="2400" dirty="0"/>
              <a:t>We also try to deploy incrementally when that approach is sensible, meaning we focus on smaller, more frequent releases where we deliver some of the solution before we deliver all of the solution. </a:t>
            </a:r>
          </a:p>
          <a:p>
            <a:pPr marL="342900" indent="-342900">
              <a:lnSpc>
                <a:spcPct val="100000"/>
              </a:lnSpc>
              <a:spcBef>
                <a:spcPts val="400"/>
              </a:spcBef>
              <a:buFont typeface="Arial" panose="020B0604020202020204" pitchFamily="34" charset="0"/>
              <a:buChar char="•"/>
            </a:pPr>
            <a:r>
              <a:rPr lang="en-US" sz="2400" dirty="0"/>
              <a:t>A product roadmap is an initial overview of these incremental deployments.</a:t>
            </a:r>
            <a:endParaRPr lang="en-US" dirty="0"/>
          </a:p>
        </p:txBody>
      </p:sp>
    </p:spTree>
    <p:extLst>
      <p:ext uri="{BB962C8B-B14F-4D97-AF65-F5344CB8AC3E}">
        <p14:creationId xmlns:p14="http://schemas.microsoft.com/office/powerpoint/2010/main" val="2075136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Product Roadmap Definition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5084622"/>
          </a:xfrm>
        </p:spPr>
        <p:txBody>
          <a:bodyPr/>
          <a:lstStyle/>
          <a:p>
            <a:pPr marL="342900" indent="-342900">
              <a:lnSpc>
                <a:spcPct val="100000"/>
              </a:lnSpc>
              <a:spcBef>
                <a:spcPts val="400"/>
              </a:spcBef>
              <a:buFont typeface="Arial" panose="020B0604020202020204" pitchFamily="34" charset="0"/>
              <a:buChar char="•"/>
            </a:pPr>
            <a:r>
              <a:rPr lang="en-US" sz="2400" dirty="0"/>
              <a:t>Releasing frequently doesn’t mean we set overly aggressive deadlines; such deadlines frequently result in missed dates. </a:t>
            </a:r>
          </a:p>
          <a:p>
            <a:pPr marL="342900" indent="-342900">
              <a:lnSpc>
                <a:spcPct val="100000"/>
              </a:lnSpc>
              <a:spcBef>
                <a:spcPts val="400"/>
              </a:spcBef>
              <a:buFont typeface="Arial" panose="020B0604020202020204" pitchFamily="34" charset="0"/>
              <a:buChar char="•"/>
            </a:pPr>
            <a:r>
              <a:rPr lang="en-US" sz="2400" dirty="0"/>
              <a:t>Instead, we focus each release on a small set of </a:t>
            </a:r>
            <a:r>
              <a:rPr lang="en-US" sz="2400" b="1" dirty="0"/>
              <a:t>minimum releasable features (MRFs) </a:t>
            </a:r>
            <a:r>
              <a:rPr lang="en-US" sz="2400" dirty="0"/>
              <a:t>around which the stakeholder community shares a strong group consensus. </a:t>
            </a:r>
          </a:p>
          <a:p>
            <a:pPr marL="342900" indent="-342900">
              <a:lnSpc>
                <a:spcPct val="100000"/>
              </a:lnSpc>
              <a:spcBef>
                <a:spcPts val="400"/>
              </a:spcBef>
              <a:buFont typeface="Arial" panose="020B0604020202020204" pitchFamily="34" charset="0"/>
              <a:buChar char="•"/>
            </a:pPr>
            <a:r>
              <a:rPr lang="en-US" sz="2400" dirty="0"/>
              <a:t>MRFs represent the smallest set of “must-have” features—the features that simply have to be in the release if we are to meet customer value and quality expectations. </a:t>
            </a:r>
          </a:p>
          <a:p>
            <a:pPr marL="342900" indent="-342900">
              <a:lnSpc>
                <a:spcPct val="100000"/>
              </a:lnSpc>
              <a:spcBef>
                <a:spcPts val="400"/>
              </a:spcBef>
              <a:buFont typeface="Arial" panose="020B0604020202020204" pitchFamily="34" charset="0"/>
              <a:buChar char="•"/>
            </a:pPr>
            <a:r>
              <a:rPr lang="en-US" sz="2400" dirty="0"/>
              <a:t>Some people refer to this set of features as the </a:t>
            </a:r>
            <a:r>
              <a:rPr lang="en-US" sz="2400" b="1" dirty="0"/>
              <a:t>minimum viable product (MVP) </a:t>
            </a:r>
            <a:r>
              <a:rPr lang="en-US" sz="2400" dirty="0"/>
              <a:t>or </a:t>
            </a:r>
            <a:r>
              <a:rPr lang="en-US" sz="2400" b="1" dirty="0"/>
              <a:t>minimum marketable features (MMFs). </a:t>
            </a:r>
          </a:p>
          <a:p>
            <a:pPr marL="342900" indent="-342900">
              <a:lnSpc>
                <a:spcPct val="100000"/>
              </a:lnSpc>
              <a:spcBef>
                <a:spcPts val="400"/>
              </a:spcBef>
              <a:buFont typeface="Arial" panose="020B0604020202020204" pitchFamily="34" charset="0"/>
              <a:buChar char="•"/>
            </a:pPr>
            <a:r>
              <a:rPr lang="en-US" sz="2400" dirty="0"/>
              <a:t>While we might choose to deliver more than the MRFs in a given release, customers would not perceive enough value if we delivered any fewer. Therefore, it is always important to define the minimum set.</a:t>
            </a:r>
            <a:endParaRPr lang="en-US" dirty="0"/>
          </a:p>
        </p:txBody>
      </p:sp>
    </p:spTree>
    <p:extLst>
      <p:ext uri="{BB962C8B-B14F-4D97-AF65-F5344CB8AC3E}">
        <p14:creationId xmlns:p14="http://schemas.microsoft.com/office/powerpoint/2010/main" val="85526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Other Activities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5084622"/>
          </a:xfrm>
        </p:spPr>
        <p:txBody>
          <a:bodyPr/>
          <a:lstStyle/>
          <a:p>
            <a:pPr marL="342900" indent="-342900">
              <a:lnSpc>
                <a:spcPct val="100000"/>
              </a:lnSpc>
              <a:spcBef>
                <a:spcPts val="400"/>
              </a:spcBef>
              <a:buFont typeface="Arial" panose="020B0604020202020204" pitchFamily="34" charset="0"/>
              <a:buChar char="•"/>
            </a:pPr>
            <a:r>
              <a:rPr lang="en-US" sz="2400" dirty="0"/>
              <a:t>Envisioning can include any other type of work that those involved agree is relevant to achieving the target confidence threshold.</a:t>
            </a:r>
          </a:p>
          <a:p>
            <a:pPr marL="342900" indent="-342900">
              <a:lnSpc>
                <a:spcPct val="100000"/>
              </a:lnSpc>
              <a:spcBef>
                <a:spcPts val="400"/>
              </a:spcBef>
              <a:buFont typeface="Arial" panose="020B0604020202020204" pitchFamily="34" charset="0"/>
              <a:buChar char="•"/>
            </a:pPr>
            <a:r>
              <a:rPr lang="en-US" sz="2400" dirty="0"/>
              <a:t>Perhaps we want to do minimal market research into the target customers or users. </a:t>
            </a:r>
          </a:p>
          <a:p>
            <a:pPr marL="342900" indent="-342900">
              <a:lnSpc>
                <a:spcPct val="100000"/>
              </a:lnSpc>
              <a:spcBef>
                <a:spcPts val="400"/>
              </a:spcBef>
              <a:buFont typeface="Arial" panose="020B0604020202020204" pitchFamily="34" charset="0"/>
              <a:buChar char="•"/>
            </a:pPr>
            <a:r>
              <a:rPr lang="en-US" sz="2400" dirty="0"/>
              <a:t>Or maybe we want to do a quick competitive analysis of the proposed product against other offerings in the marketplace. </a:t>
            </a:r>
          </a:p>
          <a:p>
            <a:pPr marL="342900" indent="-342900">
              <a:lnSpc>
                <a:spcPct val="100000"/>
              </a:lnSpc>
              <a:spcBef>
                <a:spcPts val="400"/>
              </a:spcBef>
              <a:buFont typeface="Arial" panose="020B0604020202020204" pitchFamily="34" charset="0"/>
              <a:buChar char="•"/>
            </a:pPr>
            <a:r>
              <a:rPr lang="en-US" sz="2400" dirty="0"/>
              <a:t>Or perhaps we want to create a rough business model to help us decide whether the product passes the organization’s “economic filter.”</a:t>
            </a:r>
            <a:endParaRPr lang="en-US" dirty="0"/>
          </a:p>
        </p:txBody>
      </p:sp>
    </p:spTree>
    <p:extLst>
      <p:ext uri="{BB962C8B-B14F-4D97-AF65-F5344CB8AC3E}">
        <p14:creationId xmlns:p14="http://schemas.microsoft.com/office/powerpoint/2010/main" val="2896401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5084622"/>
          </a:xfrm>
        </p:spPr>
        <p:txBody>
          <a:bodyPr/>
          <a:lstStyle/>
          <a:p>
            <a:pPr marL="342900" indent="-342900">
              <a:lnSpc>
                <a:spcPct val="100000"/>
              </a:lnSpc>
              <a:spcBef>
                <a:spcPts val="400"/>
              </a:spcBef>
              <a:buFont typeface="Arial" panose="020B0604020202020204" pitchFamily="34" charset="0"/>
              <a:buChar char="•"/>
            </a:pPr>
            <a:r>
              <a:rPr lang="en-US" sz="2400" dirty="0"/>
              <a:t>Envisioning needs to be carried out in an economically sensible way.</a:t>
            </a:r>
          </a:p>
          <a:p>
            <a:pPr marL="342900" indent="-342900">
              <a:lnSpc>
                <a:spcPct val="100000"/>
              </a:lnSpc>
              <a:spcBef>
                <a:spcPts val="400"/>
              </a:spcBef>
              <a:buFont typeface="Arial" panose="020B0604020202020204" pitchFamily="34" charset="0"/>
              <a:buChar char="•"/>
            </a:pPr>
            <a:r>
              <a:rPr lang="en-US" sz="2400" dirty="0"/>
              <a:t>It should be viewed as an investment in acquiring the information necessary for management to make an informed decision about whether to fund the work required for developing a product based on the idea. </a:t>
            </a:r>
          </a:p>
          <a:p>
            <a:pPr marL="342900" indent="-342900">
              <a:lnSpc>
                <a:spcPct val="100000"/>
              </a:lnSpc>
              <a:spcBef>
                <a:spcPts val="400"/>
              </a:spcBef>
              <a:buFont typeface="Arial" panose="020B0604020202020204" pitchFamily="34" charset="0"/>
              <a:buChar char="•"/>
            </a:pPr>
            <a:r>
              <a:rPr lang="en-US" sz="2400" dirty="0"/>
              <a:t>If we do too little envisioning, we might find ourselves unprepared to do the first customer-value-creation sprint. </a:t>
            </a:r>
          </a:p>
          <a:p>
            <a:pPr marL="342900" indent="-342900">
              <a:lnSpc>
                <a:spcPct val="100000"/>
              </a:lnSpc>
              <a:spcBef>
                <a:spcPts val="400"/>
              </a:spcBef>
              <a:buFont typeface="Arial" panose="020B0604020202020204" pitchFamily="34" charset="0"/>
              <a:buChar char="•"/>
            </a:pPr>
            <a:r>
              <a:rPr lang="en-US" sz="2400" dirty="0"/>
              <a:t>On the other hand, doing too much envisioning will create a large inventory of product-planning artifacts that may have to be reworked or discarded when we start to acquire validated learning.</a:t>
            </a:r>
          </a:p>
        </p:txBody>
      </p:sp>
    </p:spTree>
    <p:extLst>
      <p:ext uri="{BB962C8B-B14F-4D97-AF65-F5344CB8AC3E}">
        <p14:creationId xmlns:p14="http://schemas.microsoft.com/office/powerpoint/2010/main" val="3911215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19196"/>
            <a:ext cx="9544688" cy="5084622"/>
          </a:xfrm>
        </p:spPr>
        <p:txBody>
          <a:bodyPr/>
          <a:lstStyle/>
          <a:p>
            <a:pPr marL="342900" indent="-342900">
              <a:lnSpc>
                <a:spcPct val="100000"/>
              </a:lnSpc>
              <a:spcBef>
                <a:spcPts val="400"/>
              </a:spcBef>
              <a:buFont typeface="Arial" panose="020B0604020202020204" pitchFamily="34" charset="0"/>
              <a:buChar char="•"/>
            </a:pPr>
            <a:r>
              <a:rPr lang="en-US" sz="2400" dirty="0"/>
              <a:t>In Scrum, we keep envisioning as simple as possible. </a:t>
            </a:r>
          </a:p>
          <a:p>
            <a:pPr marL="342900" indent="-342900">
              <a:lnSpc>
                <a:spcPct val="100000"/>
              </a:lnSpc>
              <a:spcBef>
                <a:spcPts val="400"/>
              </a:spcBef>
              <a:buFont typeface="Arial" panose="020B0604020202020204" pitchFamily="34" charset="0"/>
              <a:buChar char="•"/>
            </a:pPr>
            <a:r>
              <a:rPr lang="en-US" sz="2400" dirty="0"/>
              <a:t>We do just enough up-front predictive planning and knowledge-acquisition work based on the product’s nature, size, and risk level.</a:t>
            </a:r>
          </a:p>
          <a:p>
            <a:pPr marL="342900" indent="-342900">
              <a:lnSpc>
                <a:spcPct val="100000"/>
              </a:lnSpc>
              <a:spcBef>
                <a:spcPts val="400"/>
              </a:spcBef>
              <a:buFont typeface="Arial" panose="020B0604020202020204" pitchFamily="34" charset="0"/>
              <a:buChar char="•"/>
            </a:pPr>
            <a:r>
              <a:rPr lang="en-US" sz="2400" dirty="0"/>
              <a:t>We allow the details of some other artifacts to be created in a just-in-time fashion. </a:t>
            </a:r>
          </a:p>
          <a:p>
            <a:pPr marL="342900" indent="-342900">
              <a:lnSpc>
                <a:spcPct val="100000"/>
              </a:lnSpc>
              <a:spcBef>
                <a:spcPts val="400"/>
              </a:spcBef>
              <a:buFont typeface="Arial" panose="020B0604020202020204" pitchFamily="34" charset="0"/>
              <a:buChar char="•"/>
            </a:pPr>
            <a:r>
              <a:rPr lang="en-US" sz="2400" dirty="0"/>
              <a:t>Our goal is to make the best decision we can today using reasonable information obtained in a financially and time-sensitive manner. </a:t>
            </a:r>
          </a:p>
          <a:p>
            <a:pPr marL="342900" indent="-342900">
              <a:lnSpc>
                <a:spcPct val="100000"/>
              </a:lnSpc>
              <a:spcBef>
                <a:spcPts val="400"/>
              </a:spcBef>
              <a:buFont typeface="Arial" panose="020B0604020202020204" pitchFamily="34" charset="0"/>
              <a:buChar char="•"/>
            </a:pPr>
            <a:r>
              <a:rPr lang="en-US" sz="2400" dirty="0"/>
              <a:t>We acknowledge that what we think we know about the product can and will change once we actually build something and start to subject it to customer and user scrutiny.</a:t>
            </a:r>
          </a:p>
        </p:txBody>
      </p:sp>
    </p:spTree>
    <p:extLst>
      <p:ext uri="{BB962C8B-B14F-4D97-AF65-F5344CB8AC3E}">
        <p14:creationId xmlns:p14="http://schemas.microsoft.com/office/powerpoint/2010/main" val="332816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1C27C-64B5-F640-BBCE-A7C714B91CAE}"/>
              </a:ext>
            </a:extLst>
          </p:cNvPr>
          <p:cNvPicPr>
            <a:picLocks noChangeAspect="1"/>
          </p:cNvPicPr>
          <p:nvPr/>
        </p:nvPicPr>
        <p:blipFill>
          <a:blip r:embed="rId3"/>
          <a:stretch>
            <a:fillRect/>
          </a:stretch>
        </p:blipFill>
        <p:spPr>
          <a:xfrm>
            <a:off x="1160066" y="1052722"/>
            <a:ext cx="9871868" cy="4752555"/>
          </a:xfrm>
          <a:prstGeom prst="rect">
            <a:avLst/>
          </a:prstGeom>
        </p:spPr>
      </p:pic>
      <p:sp>
        <p:nvSpPr>
          <p:cNvPr id="7" name="Title 2">
            <a:extLst>
              <a:ext uri="{FF2B5EF4-FFF2-40B4-BE49-F238E27FC236}">
                <a16:creationId xmlns:a16="http://schemas.microsoft.com/office/drawing/2014/main" id="{FFB3BCFF-3182-584E-8C38-5772490B9520}"/>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124610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Target a Realistic Confidence Threshold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6"/>
            <a:ext cx="10226739" cy="4278284"/>
          </a:xfrm>
        </p:spPr>
        <p:txBody>
          <a:bodyPr/>
          <a:lstStyle/>
          <a:p>
            <a:pPr marL="342900" indent="-342900">
              <a:lnSpc>
                <a:spcPct val="100000"/>
              </a:lnSpc>
              <a:spcBef>
                <a:spcPts val="400"/>
              </a:spcBef>
              <a:buFont typeface="Arial" panose="020B0604020202020204" pitchFamily="34" charset="0"/>
              <a:buChar char="•"/>
            </a:pPr>
            <a:r>
              <a:rPr lang="en-US" sz="2300" dirty="0"/>
              <a:t>The higher the bar, the more time we need to clear it. </a:t>
            </a:r>
          </a:p>
          <a:p>
            <a:pPr marL="342900" indent="-342900">
              <a:lnSpc>
                <a:spcPct val="100000"/>
              </a:lnSpc>
              <a:spcBef>
                <a:spcPts val="400"/>
              </a:spcBef>
              <a:buFont typeface="Arial" panose="020B0604020202020204" pitchFamily="34" charset="0"/>
              <a:buChar char="•"/>
            </a:pPr>
            <a:r>
              <a:rPr lang="en-US" sz="2300" dirty="0"/>
              <a:t>Additional time spent during envisioning will likely delay when the product will ship, and that delay has a cost. </a:t>
            </a:r>
          </a:p>
          <a:p>
            <a:pPr marL="342900" indent="-342900">
              <a:lnSpc>
                <a:spcPct val="100000"/>
              </a:lnSpc>
              <a:spcBef>
                <a:spcPts val="400"/>
              </a:spcBef>
              <a:buFont typeface="Arial" panose="020B0604020202020204" pitchFamily="34" charset="0"/>
              <a:buChar char="•"/>
            </a:pPr>
            <a:r>
              <a:rPr lang="en-US" sz="2300" dirty="0"/>
              <a:t>Envisioning time also has to be paid for, so the higher the bar, the greater the cost of clearing it. </a:t>
            </a:r>
          </a:p>
          <a:p>
            <a:pPr marL="342900" indent="-342900">
              <a:lnSpc>
                <a:spcPct val="100000"/>
              </a:lnSpc>
              <a:spcBef>
                <a:spcPts val="400"/>
              </a:spcBef>
              <a:buFont typeface="Arial" panose="020B0604020202020204" pitchFamily="34" charset="0"/>
              <a:buChar char="•"/>
            </a:pPr>
            <a:r>
              <a:rPr lang="en-US" sz="2300" dirty="0"/>
              <a:t>More predictive work also creates additional WIP (inventory) that might easily be wasted when things change. And most of that WIP is not yet validated, so additional increases to the bar height don’t add any certainty to our efforts. </a:t>
            </a:r>
          </a:p>
          <a:p>
            <a:pPr marL="342900" indent="-342900">
              <a:lnSpc>
                <a:spcPct val="100000"/>
              </a:lnSpc>
              <a:spcBef>
                <a:spcPts val="400"/>
              </a:spcBef>
              <a:buFont typeface="Arial" panose="020B0604020202020204" pitchFamily="34" charset="0"/>
              <a:buChar char="•"/>
            </a:pPr>
            <a:r>
              <a:rPr lang="en-US" sz="2300" dirty="0"/>
              <a:t>Finally, more work can actually increase our risk of making a bad decision to proceed because of the illusion of certainty established by the ever-increasing set of planning artifacts that get produced.</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334129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sz="4800" dirty="0"/>
              <a:t>Product planning/</a:t>
            </a:r>
            <a:r>
              <a:rPr lang="en-US" sz="4800" dirty="0" err="1"/>
              <a:t>Envisoning</a:t>
            </a:r>
            <a:endParaRPr lang="en-US" sz="4800" dirty="0"/>
          </a:p>
        </p:txBody>
      </p:sp>
      <p:sp>
        <p:nvSpPr>
          <p:cNvPr id="3" name="Subtitle 2"/>
          <p:cNvSpPr>
            <a:spLocks noGrp="1"/>
          </p:cNvSpPr>
          <p:nvPr>
            <p:ph type="subTitle" idx="1"/>
          </p:nvPr>
        </p:nvSpPr>
        <p:spPr/>
        <p:txBody>
          <a:bodyPr/>
          <a:lstStyle/>
          <a:p>
            <a:r>
              <a:rPr lang="en-US" dirty="0">
                <a:solidFill>
                  <a:srgbClr val="333333"/>
                </a:solidFill>
              </a:rPr>
              <a:t>Chapter 17</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Focus on a Short Horizon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6"/>
            <a:ext cx="10226739" cy="4278284"/>
          </a:xfrm>
        </p:spPr>
        <p:txBody>
          <a:bodyPr/>
          <a:lstStyle/>
          <a:p>
            <a:pPr marL="342900" indent="-342900">
              <a:lnSpc>
                <a:spcPct val="100000"/>
              </a:lnSpc>
              <a:spcBef>
                <a:spcPts val="400"/>
              </a:spcBef>
              <a:buFont typeface="Arial" panose="020B0604020202020204" pitchFamily="34" charset="0"/>
              <a:buChar char="•"/>
            </a:pPr>
            <a:r>
              <a:rPr lang="en-US" sz="2400" dirty="0"/>
              <a:t>Don’t try to envision too much at one time. </a:t>
            </a:r>
          </a:p>
          <a:p>
            <a:pPr marL="342900" indent="-342900">
              <a:lnSpc>
                <a:spcPct val="100000"/>
              </a:lnSpc>
              <a:spcBef>
                <a:spcPts val="400"/>
              </a:spcBef>
              <a:buFont typeface="Arial" panose="020B0604020202020204" pitchFamily="34" charset="0"/>
              <a:buChar char="•"/>
            </a:pPr>
            <a:r>
              <a:rPr lang="en-US" sz="2400" dirty="0"/>
              <a:t>Focus primarily on the must-have features of the first candidate release. </a:t>
            </a:r>
          </a:p>
          <a:p>
            <a:pPr marL="342900" indent="-342900">
              <a:lnSpc>
                <a:spcPct val="100000"/>
              </a:lnSpc>
              <a:spcBef>
                <a:spcPts val="400"/>
              </a:spcBef>
              <a:buFont typeface="Arial" panose="020B0604020202020204" pitchFamily="34" charset="0"/>
              <a:buChar char="•"/>
            </a:pPr>
            <a:r>
              <a:rPr lang="en-US" sz="2400" dirty="0"/>
              <a:t>If we plan on a very broad horizon, chances are we are wasting our time planning for things that might never happen. </a:t>
            </a:r>
          </a:p>
          <a:p>
            <a:pPr marL="342900" indent="-342900">
              <a:lnSpc>
                <a:spcPct val="100000"/>
              </a:lnSpc>
              <a:spcBef>
                <a:spcPts val="400"/>
              </a:spcBef>
              <a:buFont typeface="Arial" panose="020B0604020202020204" pitchFamily="34" charset="0"/>
              <a:buChar char="•"/>
            </a:pPr>
            <a:r>
              <a:rPr lang="en-US" sz="2400" dirty="0"/>
              <a:t>Plus, if we are developing a new, innovative product, most of our assumptions are not yet validated, so it is very likely that when we subject our product to the uncertain customer environment, we will learn something important that will motivate us to adapt our vision and the plans of what we are building.</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468772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Act Quickly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6"/>
            <a:ext cx="10226739" cy="4278284"/>
          </a:xfrm>
        </p:spPr>
        <p:txBody>
          <a:bodyPr/>
          <a:lstStyle/>
          <a:p>
            <a:pPr marL="342900" indent="-342900">
              <a:lnSpc>
                <a:spcPct val="100000"/>
              </a:lnSpc>
              <a:spcBef>
                <a:spcPts val="400"/>
              </a:spcBef>
              <a:buFont typeface="Arial" panose="020B0604020202020204" pitchFamily="34" charset="0"/>
              <a:buChar char="•"/>
            </a:pPr>
            <a:r>
              <a:rPr lang="en-US" sz="2400" dirty="0"/>
              <a:t>Envisioning should not be a long, drawn-out process, it should be fast and efficient. </a:t>
            </a:r>
          </a:p>
          <a:p>
            <a:pPr marL="342900" indent="-342900">
              <a:lnSpc>
                <a:spcPct val="100000"/>
              </a:lnSpc>
              <a:spcBef>
                <a:spcPts val="400"/>
              </a:spcBef>
              <a:buFont typeface="Arial" panose="020B0604020202020204" pitchFamily="34" charset="0"/>
              <a:buChar char="•"/>
            </a:pPr>
            <a:r>
              <a:rPr lang="en-US" sz="2400" dirty="0"/>
              <a:t>The quicker we finish, the sooner we get to building something tangible that we can use to validate whether our understandings and assumptions are correct or not.</a:t>
            </a:r>
          </a:p>
          <a:p>
            <a:pPr marL="342900" indent="-342900">
              <a:lnSpc>
                <a:spcPct val="100000"/>
              </a:lnSpc>
              <a:spcBef>
                <a:spcPts val="400"/>
              </a:spcBef>
              <a:buFont typeface="Arial" panose="020B0604020202020204" pitchFamily="34" charset="0"/>
              <a:buChar char="•"/>
            </a:pPr>
            <a:r>
              <a:rPr lang="en-US" sz="2400" dirty="0"/>
              <a:t>Time spent envisioning should be included in the calculation of the time required to deliver a solution. </a:t>
            </a:r>
          </a:p>
          <a:p>
            <a:pPr marL="342900" indent="-342900">
              <a:lnSpc>
                <a:spcPct val="100000"/>
              </a:lnSpc>
              <a:spcBef>
                <a:spcPts val="400"/>
              </a:spcBef>
              <a:buFont typeface="Arial" panose="020B0604020202020204" pitchFamily="34" charset="0"/>
              <a:buChar char="•"/>
            </a:pPr>
            <a:r>
              <a:rPr lang="en-US" sz="2400" dirty="0"/>
              <a:t>The market clock starts ticking the moment the business opportunity becomes known (when the idea is generated) and doesn’t stop ticking until we deliver the product. An unnecessarily long envisioning activity will delay product delivery, and that delay cost might be quite expensive. </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1749368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Pay for Validated Learning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6"/>
            <a:ext cx="10226739" cy="4604274"/>
          </a:xfrm>
        </p:spPr>
        <p:txBody>
          <a:bodyPr/>
          <a:lstStyle/>
          <a:p>
            <a:pPr marL="342900" indent="-342900">
              <a:lnSpc>
                <a:spcPct val="100000"/>
              </a:lnSpc>
              <a:spcBef>
                <a:spcPts val="400"/>
              </a:spcBef>
              <a:buFont typeface="Arial" panose="020B0604020202020204" pitchFamily="34" charset="0"/>
              <a:buChar char="•"/>
            </a:pPr>
            <a:r>
              <a:rPr lang="en-US" sz="2300" dirty="0"/>
              <a:t>Evaluate envisioning activities from an economic perspective based on how they contribute to the acquisition of validated learning regarding the target customer, the target set of features, or the solution. </a:t>
            </a:r>
          </a:p>
          <a:p>
            <a:pPr marL="342900" indent="-342900">
              <a:lnSpc>
                <a:spcPct val="100000"/>
              </a:lnSpc>
              <a:spcBef>
                <a:spcPts val="400"/>
              </a:spcBef>
              <a:buFont typeface="Arial" panose="020B0604020202020204" pitchFamily="34" charset="0"/>
              <a:buChar char="•"/>
            </a:pPr>
            <a:r>
              <a:rPr lang="en-US" sz="2300" dirty="0"/>
              <a:t>Thus, the organization should be willing to pay for the cost associated with these activities.</a:t>
            </a:r>
          </a:p>
          <a:p>
            <a:pPr marL="342900" indent="-342900">
              <a:lnSpc>
                <a:spcPct val="100000"/>
              </a:lnSpc>
              <a:spcBef>
                <a:spcPts val="400"/>
              </a:spcBef>
              <a:buFont typeface="Arial" panose="020B0604020202020204" pitchFamily="34" charset="0"/>
              <a:buChar char="•"/>
            </a:pPr>
            <a:r>
              <a:rPr lang="en-US" sz="2300" dirty="0"/>
              <a:t>Be wary about performing predictive activities that generate information with a high degree of uncertainty—information that is believed to be valid but has not yet truly been validated with customers or users. </a:t>
            </a:r>
          </a:p>
          <a:p>
            <a:pPr marL="342900" indent="-342900">
              <a:lnSpc>
                <a:spcPct val="100000"/>
              </a:lnSpc>
              <a:spcBef>
                <a:spcPts val="400"/>
              </a:spcBef>
              <a:buFont typeface="Arial" panose="020B0604020202020204" pitchFamily="34" charset="0"/>
              <a:buChar char="•"/>
            </a:pPr>
            <a:r>
              <a:rPr lang="en-US" sz="2300" dirty="0"/>
              <a:t>These activities purchase low-value information and are not only a bad return on investment; they are also potentially quite wasteful if once we get validated learning we end up discarding or reworking highly uncertain information that is wrong.</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2340140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pic>
        <p:nvPicPr>
          <p:cNvPr id="7" name="Picture 6">
            <a:extLst>
              <a:ext uri="{FF2B5EF4-FFF2-40B4-BE49-F238E27FC236}">
                <a16:creationId xmlns:a16="http://schemas.microsoft.com/office/drawing/2014/main" id="{A3068FCC-5AD9-7F4C-B1FC-E7E51B42FA43}"/>
              </a:ext>
            </a:extLst>
          </p:cNvPr>
          <p:cNvPicPr>
            <a:picLocks noChangeAspect="1"/>
          </p:cNvPicPr>
          <p:nvPr/>
        </p:nvPicPr>
        <p:blipFill>
          <a:blip r:embed="rId3"/>
          <a:stretch>
            <a:fillRect/>
          </a:stretch>
        </p:blipFill>
        <p:spPr>
          <a:xfrm>
            <a:off x="1219200" y="1206611"/>
            <a:ext cx="9753600" cy="4891898"/>
          </a:xfrm>
          <a:prstGeom prst="rect">
            <a:avLst/>
          </a:prstGeom>
        </p:spPr>
      </p:pic>
    </p:spTree>
    <p:extLst>
      <p:ext uri="{BB962C8B-B14F-4D97-AF65-F5344CB8AC3E}">
        <p14:creationId xmlns:p14="http://schemas.microsoft.com/office/powerpoint/2010/main" val="1706801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sz="2800" dirty="0"/>
              <a:t>Learn Fast and Pivot (aka Fail Fast)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939636"/>
            <a:ext cx="10226739" cy="4475019"/>
          </a:xfrm>
        </p:spPr>
        <p:txBody>
          <a:bodyPr/>
          <a:lstStyle/>
          <a:p>
            <a:pPr marL="342900" indent="-342900">
              <a:lnSpc>
                <a:spcPct val="100000"/>
              </a:lnSpc>
              <a:spcBef>
                <a:spcPts val="400"/>
              </a:spcBef>
              <a:buFont typeface="Arial" panose="020B0604020202020204" pitchFamily="34" charset="0"/>
              <a:buChar char="•"/>
            </a:pPr>
            <a:r>
              <a:rPr lang="en-US" sz="2300" dirty="0"/>
              <a:t>Envisioning is part of a learn-fast-and-pivot cycle. </a:t>
            </a:r>
          </a:p>
          <a:p>
            <a:pPr marL="342900" indent="-342900">
              <a:lnSpc>
                <a:spcPct val="100000"/>
              </a:lnSpc>
              <a:spcBef>
                <a:spcPts val="400"/>
              </a:spcBef>
              <a:buFont typeface="Arial" panose="020B0604020202020204" pitchFamily="34" charset="0"/>
              <a:buChar char="•"/>
            </a:pPr>
            <a:r>
              <a:rPr lang="en-US" sz="2300" dirty="0"/>
              <a:t>This approach is sometimes referred to by the catchy alliteration </a:t>
            </a:r>
            <a:r>
              <a:rPr lang="en-US" sz="2300" b="1" dirty="0"/>
              <a:t>fail fast</a:t>
            </a:r>
            <a:r>
              <a:rPr lang="en-US" sz="2300" dirty="0"/>
              <a:t>.</a:t>
            </a:r>
          </a:p>
          <a:p>
            <a:pPr marL="342900" indent="-342900">
              <a:lnSpc>
                <a:spcPct val="100000"/>
              </a:lnSpc>
              <a:spcBef>
                <a:spcPts val="400"/>
              </a:spcBef>
              <a:buFont typeface="Arial" panose="020B0604020202020204" pitchFamily="34" charset="0"/>
              <a:buChar char="•"/>
            </a:pPr>
            <a:r>
              <a:rPr lang="en-US" sz="2300" dirty="0"/>
              <a:t>Simply put, we responsibly and efficiently manage our resources to quickly and cheaply perform envisioning. </a:t>
            </a:r>
          </a:p>
          <a:p>
            <a:pPr marL="342900" indent="-342900">
              <a:lnSpc>
                <a:spcPct val="100000"/>
              </a:lnSpc>
              <a:spcBef>
                <a:spcPts val="400"/>
              </a:spcBef>
              <a:buFont typeface="Arial" panose="020B0604020202020204" pitchFamily="34" charset="0"/>
              <a:buChar char="•"/>
            </a:pPr>
            <a:r>
              <a:rPr lang="en-US" sz="2300" dirty="0"/>
              <a:t>Then we quickly and cheaply validate our customer, feature, and solution knowledge and assumptions to see whether our vision and product plans meet our business expectations. </a:t>
            </a:r>
          </a:p>
          <a:p>
            <a:pPr marL="342900" indent="-342900">
              <a:lnSpc>
                <a:spcPct val="100000"/>
              </a:lnSpc>
              <a:spcBef>
                <a:spcPts val="400"/>
              </a:spcBef>
              <a:buFont typeface="Arial" panose="020B0604020202020204" pitchFamily="34" charset="0"/>
              <a:buChar char="•"/>
            </a:pPr>
            <a:r>
              <a:rPr lang="en-US" sz="2300" dirty="0"/>
              <a:t>If we learn that they don’t, we pivot quickly and re-envision a more appropriate version of the product, or we simply kill the product and halt any further expenditure.</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Economically Sensible Envisioning</a:t>
            </a:r>
          </a:p>
        </p:txBody>
      </p:sp>
    </p:spTree>
    <p:extLst>
      <p:ext uri="{BB962C8B-B14F-4D97-AF65-F5344CB8AC3E}">
        <p14:creationId xmlns:p14="http://schemas.microsoft.com/office/powerpoint/2010/main" val="1319212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177636"/>
            <a:ext cx="10226739" cy="5237019"/>
          </a:xfrm>
        </p:spPr>
        <p:txBody>
          <a:bodyPr/>
          <a:lstStyle/>
          <a:p>
            <a:pPr marL="342900" indent="-342900">
              <a:lnSpc>
                <a:spcPct val="100000"/>
              </a:lnSpc>
              <a:spcBef>
                <a:spcPts val="400"/>
              </a:spcBef>
              <a:buFont typeface="Arial" panose="020B0604020202020204" pitchFamily="34" charset="0"/>
              <a:buChar char="•"/>
            </a:pPr>
            <a:r>
              <a:rPr lang="en-US" sz="2300" dirty="0"/>
              <a:t>Covered a detailed description of envisioning (product-level planning). </a:t>
            </a:r>
          </a:p>
          <a:p>
            <a:pPr marL="342900" indent="-342900">
              <a:lnSpc>
                <a:spcPct val="100000"/>
              </a:lnSpc>
              <a:spcBef>
                <a:spcPts val="400"/>
              </a:spcBef>
              <a:buFont typeface="Arial" panose="020B0604020202020204" pitchFamily="34" charset="0"/>
              <a:buChar char="•"/>
            </a:pPr>
            <a:r>
              <a:rPr lang="en-US" sz="2300" dirty="0"/>
              <a:t>Illustrated an approach to envisioning by showing how a fictitious company might create a product vision, high-level product backlog, and product roadmap for its SmartReview4You service. </a:t>
            </a:r>
          </a:p>
          <a:p>
            <a:pPr marL="342900" indent="-342900">
              <a:lnSpc>
                <a:spcPct val="100000"/>
              </a:lnSpc>
              <a:spcBef>
                <a:spcPts val="400"/>
              </a:spcBef>
              <a:buFont typeface="Arial" panose="020B0604020202020204" pitchFamily="34" charset="0"/>
              <a:buChar char="•"/>
            </a:pPr>
            <a:r>
              <a:rPr lang="en-US" sz="2300" dirty="0"/>
              <a:t>Illustrated how a knowledge-acquisition sprint during envisioning can be useful in achieving the confidence threshold for completing envisioning. </a:t>
            </a:r>
          </a:p>
          <a:p>
            <a:pPr marL="342900" indent="-342900">
              <a:lnSpc>
                <a:spcPct val="100000"/>
              </a:lnSpc>
              <a:spcBef>
                <a:spcPts val="400"/>
              </a:spcBef>
              <a:buFont typeface="Arial" panose="020B0604020202020204" pitchFamily="34" charset="0"/>
              <a:buChar char="•"/>
            </a:pPr>
            <a:r>
              <a:rPr lang="en-US" sz="2300" dirty="0"/>
              <a:t>Provided guidance on how to perform economically sensible envisioning so that we can better align the up-front product-planning work with the Scrum customer-value-creation work that will follow.</a:t>
            </a:r>
          </a:p>
        </p:txBody>
      </p:sp>
      <p:sp>
        <p:nvSpPr>
          <p:cNvPr id="4" name="Title 2">
            <a:extLst>
              <a:ext uri="{FF2B5EF4-FFF2-40B4-BE49-F238E27FC236}">
                <a16:creationId xmlns:a16="http://schemas.microsoft.com/office/drawing/2014/main" id="{6DD0A7C8-CA86-F945-8BF8-B5930E803C59}"/>
              </a:ext>
            </a:extLst>
          </p:cNvPr>
          <p:cNvSpPr>
            <a:spLocks noGrp="1"/>
          </p:cNvSpPr>
          <p:nvPr>
            <p:ph type="title"/>
          </p:nvPr>
        </p:nvSpPr>
        <p:spPr>
          <a:xfrm>
            <a:off x="3560618" y="314090"/>
            <a:ext cx="8257309" cy="485698"/>
          </a:xfrm>
        </p:spPr>
        <p:txBody>
          <a:bodyPr>
            <a:normAutofit fontScale="90000"/>
          </a:bodyPr>
          <a:lstStyle/>
          <a:p>
            <a:pPr>
              <a:lnSpc>
                <a:spcPct val="100000"/>
              </a:lnSpc>
              <a:spcBef>
                <a:spcPts val="400"/>
              </a:spcBef>
            </a:pPr>
            <a:r>
              <a:rPr lang="en-US" sz="2800" dirty="0"/>
              <a:t>Product Planning – Closing</a:t>
            </a:r>
          </a:p>
        </p:txBody>
      </p:sp>
    </p:spTree>
    <p:extLst>
      <p:ext uri="{BB962C8B-B14F-4D97-AF65-F5344CB8AC3E}">
        <p14:creationId xmlns:p14="http://schemas.microsoft.com/office/powerpoint/2010/main" val="1905821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normAutofit/>
          </a:bodyPr>
          <a:lstStyle/>
          <a:p>
            <a:r>
              <a:rPr lang="en-US" dirty="0"/>
              <a:t>Release planning</a:t>
            </a:r>
          </a:p>
        </p:txBody>
      </p:sp>
      <p:sp>
        <p:nvSpPr>
          <p:cNvPr id="3" name="Subtitle 2"/>
          <p:cNvSpPr>
            <a:spLocks noGrp="1"/>
          </p:cNvSpPr>
          <p:nvPr>
            <p:ph type="subTitle" idx="1"/>
          </p:nvPr>
        </p:nvSpPr>
        <p:spPr/>
        <p:txBody>
          <a:bodyPr/>
          <a:lstStyle/>
          <a:p>
            <a:r>
              <a:rPr lang="en-US" dirty="0">
                <a:solidFill>
                  <a:srgbClr val="333333"/>
                </a:solidFill>
              </a:rPr>
              <a:t>Chapter 18</a:t>
            </a:r>
          </a:p>
        </p:txBody>
      </p:sp>
    </p:spTree>
    <p:extLst>
      <p:ext uri="{BB962C8B-B14F-4D97-AF65-F5344CB8AC3E}">
        <p14:creationId xmlns:p14="http://schemas.microsoft.com/office/powerpoint/2010/main" val="2793001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800089" lvl="1" indent="-342900">
              <a:lnSpc>
                <a:spcPct val="100000"/>
              </a:lnSpc>
              <a:spcBef>
                <a:spcPts val="400"/>
              </a:spcBef>
              <a:buFont typeface="Arial" panose="020B0604020202020204" pitchFamily="34" charset="0"/>
              <a:buChar char="•"/>
            </a:pPr>
            <a:r>
              <a:rPr lang="en-US" dirty="0"/>
              <a:t>Timing</a:t>
            </a:r>
          </a:p>
          <a:p>
            <a:pPr marL="800089" lvl="1" indent="-342900">
              <a:lnSpc>
                <a:spcPct val="100000"/>
              </a:lnSpc>
              <a:spcBef>
                <a:spcPts val="400"/>
              </a:spcBef>
              <a:buFont typeface="Arial" panose="020B0604020202020204" pitchFamily="34" charset="0"/>
              <a:buChar char="•"/>
            </a:pPr>
            <a:r>
              <a:rPr lang="en-US" dirty="0"/>
              <a:t>Participants</a:t>
            </a:r>
          </a:p>
          <a:p>
            <a:pPr marL="800089" lvl="1" indent="-342900">
              <a:lnSpc>
                <a:spcPct val="100000"/>
              </a:lnSpc>
              <a:spcBef>
                <a:spcPts val="400"/>
              </a:spcBef>
              <a:buFont typeface="Arial" panose="020B0604020202020204" pitchFamily="34" charset="0"/>
              <a:buChar char="•"/>
            </a:pPr>
            <a:r>
              <a:rPr lang="en-US" dirty="0"/>
              <a:t>Process</a:t>
            </a:r>
          </a:p>
          <a:p>
            <a:pPr marL="342900" indent="-342900">
              <a:lnSpc>
                <a:spcPct val="100000"/>
              </a:lnSpc>
              <a:spcBef>
                <a:spcPts val="400"/>
              </a:spcBef>
              <a:buFont typeface="Arial" panose="020B0604020202020204" pitchFamily="34" charset="0"/>
              <a:buChar char="•"/>
            </a:pPr>
            <a:r>
              <a:rPr lang="en-US" sz="2400" dirty="0"/>
              <a:t>Release Constraints</a:t>
            </a:r>
          </a:p>
          <a:p>
            <a:pPr marL="800089" lvl="1" indent="-342900">
              <a:lnSpc>
                <a:spcPct val="100000"/>
              </a:lnSpc>
              <a:spcBef>
                <a:spcPts val="400"/>
              </a:spcBef>
              <a:buFont typeface="Arial" panose="020B0604020202020204" pitchFamily="34" charset="0"/>
              <a:buChar char="•"/>
            </a:pPr>
            <a:r>
              <a:rPr lang="en-US" dirty="0"/>
              <a:t>Fixed Everything</a:t>
            </a:r>
          </a:p>
          <a:p>
            <a:pPr marL="800089" lvl="1" indent="-342900">
              <a:lnSpc>
                <a:spcPct val="100000"/>
              </a:lnSpc>
              <a:spcBef>
                <a:spcPts val="400"/>
              </a:spcBef>
              <a:buFont typeface="Arial" panose="020B0604020202020204" pitchFamily="34" charset="0"/>
              <a:buChar char="•"/>
            </a:pPr>
            <a:r>
              <a:rPr lang="en-US" dirty="0"/>
              <a:t>Fixed Scope and Date</a:t>
            </a:r>
          </a:p>
          <a:p>
            <a:pPr marL="800089" lvl="1" indent="-342900">
              <a:lnSpc>
                <a:spcPct val="100000"/>
              </a:lnSpc>
              <a:spcBef>
                <a:spcPts val="400"/>
              </a:spcBef>
              <a:buFont typeface="Arial" panose="020B0604020202020204" pitchFamily="34" charset="0"/>
              <a:buChar char="•"/>
            </a:pPr>
            <a:r>
              <a:rPr lang="en-US" dirty="0"/>
              <a:t>Fixed Scope</a:t>
            </a:r>
          </a:p>
          <a:p>
            <a:pPr marL="800089" lvl="1" indent="-342900">
              <a:lnSpc>
                <a:spcPct val="100000"/>
              </a:lnSpc>
              <a:spcBef>
                <a:spcPts val="400"/>
              </a:spcBef>
              <a:buFont typeface="Arial" panose="020B0604020202020204" pitchFamily="34" charset="0"/>
              <a:buChar char="•"/>
            </a:pPr>
            <a:r>
              <a:rPr lang="en-US" dirty="0"/>
              <a:t>Fixed Date</a:t>
            </a:r>
          </a:p>
          <a:p>
            <a:pPr marL="800089" lvl="1" indent="-342900">
              <a:lnSpc>
                <a:spcPct val="100000"/>
              </a:lnSpc>
              <a:spcBef>
                <a:spcPts val="400"/>
              </a:spcBef>
              <a:buFont typeface="Arial" panose="020B0604020202020204" pitchFamily="34" charset="0"/>
              <a:buChar char="•"/>
            </a:pPr>
            <a:r>
              <a:rPr lang="en-US" dirty="0"/>
              <a:t>Variable Quality</a:t>
            </a:r>
          </a:p>
        </p:txBody>
      </p:sp>
    </p:spTree>
    <p:extLst>
      <p:ext uri="{BB962C8B-B14F-4D97-AF65-F5344CB8AC3E}">
        <p14:creationId xmlns:p14="http://schemas.microsoft.com/office/powerpoint/2010/main" val="2965913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Grooming the Product Backlog</a:t>
            </a:r>
          </a:p>
          <a:p>
            <a:pPr marL="342900" indent="-342900">
              <a:lnSpc>
                <a:spcPct val="100000"/>
              </a:lnSpc>
              <a:spcBef>
                <a:spcPts val="400"/>
              </a:spcBef>
              <a:buFont typeface="Arial" panose="020B0604020202020204" pitchFamily="34" charset="0"/>
              <a:buChar char="•"/>
            </a:pPr>
            <a:r>
              <a:rPr lang="en-US" sz="2400" dirty="0"/>
              <a:t>Fixed-Date Release Planning</a:t>
            </a:r>
          </a:p>
          <a:p>
            <a:pPr marL="342900" indent="-342900">
              <a:lnSpc>
                <a:spcPct val="100000"/>
              </a:lnSpc>
              <a:spcBef>
                <a:spcPts val="400"/>
              </a:spcBef>
              <a:buFont typeface="Arial" panose="020B0604020202020204" pitchFamily="34" charset="0"/>
              <a:buChar char="•"/>
            </a:pPr>
            <a:r>
              <a:rPr lang="en-US" sz="2400" dirty="0"/>
              <a:t>Fixed-Scope Release Planning</a:t>
            </a:r>
          </a:p>
          <a:p>
            <a:pPr marL="342900" indent="-342900">
              <a:lnSpc>
                <a:spcPct val="100000"/>
              </a:lnSpc>
              <a:spcBef>
                <a:spcPts val="400"/>
              </a:spcBef>
              <a:buFont typeface="Arial" panose="020B0604020202020204" pitchFamily="34" charset="0"/>
              <a:buChar char="•"/>
            </a:pPr>
            <a:r>
              <a:rPr lang="en-US" sz="2400" dirty="0"/>
              <a:t>Calculating Cost</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1417846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 -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5112328"/>
          </a:xfrm>
        </p:spPr>
        <p:txBody>
          <a:bodyPr/>
          <a:lstStyle/>
          <a:p>
            <a:pPr marL="342900" indent="-342900">
              <a:lnSpc>
                <a:spcPct val="100000"/>
              </a:lnSpc>
              <a:spcBef>
                <a:spcPts val="400"/>
              </a:spcBef>
              <a:buFont typeface="Arial" panose="020B0604020202020204" pitchFamily="34" charset="0"/>
              <a:buChar char="•"/>
            </a:pPr>
            <a:r>
              <a:rPr lang="en-US" sz="2400" dirty="0"/>
              <a:t>Release planning is longer-term planning that enables us to answer questions like “When will we be done?” or “Which features can I get by the end of the year?” or “How much will this cost?” </a:t>
            </a:r>
          </a:p>
          <a:p>
            <a:pPr marL="342900" indent="-342900">
              <a:lnSpc>
                <a:spcPct val="100000"/>
              </a:lnSpc>
              <a:spcBef>
                <a:spcPts val="400"/>
              </a:spcBef>
              <a:buFont typeface="Arial" panose="020B0604020202020204" pitchFamily="34" charset="0"/>
              <a:buChar char="•"/>
            </a:pPr>
            <a:r>
              <a:rPr lang="en-US" sz="2400" dirty="0"/>
              <a:t>Release planning must balance customer value and overall quality against the constraints of scope, schedule, and budget. </a:t>
            </a:r>
          </a:p>
          <a:p>
            <a:pPr marL="342900" indent="-342900">
              <a:lnSpc>
                <a:spcPct val="100000"/>
              </a:lnSpc>
              <a:spcBef>
                <a:spcPts val="400"/>
              </a:spcBef>
              <a:buFont typeface="Arial" panose="020B0604020202020204" pitchFamily="34" charset="0"/>
              <a:buChar char="•"/>
            </a:pPr>
            <a:r>
              <a:rPr lang="en-US" sz="2400" dirty="0"/>
              <a:t>In this chapter we discuss how release planning fits into the Scrum framework and how to perform release planning on both fixed-date and fixed-scope releases.</a:t>
            </a:r>
          </a:p>
          <a:p>
            <a:pPr marL="342900" indent="-342900">
              <a:lnSpc>
                <a:spcPct val="100000"/>
              </a:lnSpc>
              <a:spcBef>
                <a:spcPts val="400"/>
              </a:spcBef>
              <a:buFont typeface="Arial" panose="020B0604020202020204" pitchFamily="34" charset="0"/>
              <a:buChar char="•"/>
            </a:pPr>
            <a:r>
              <a:rPr lang="en-US" sz="2400" dirty="0"/>
              <a:t>Every organization must determine the proper cadence for releasing features to its customers.</a:t>
            </a:r>
          </a:p>
          <a:p>
            <a:pPr marL="342900" indent="-342900">
              <a:lnSpc>
                <a:spcPct val="100000"/>
              </a:lnSpc>
              <a:spcBef>
                <a:spcPts val="400"/>
              </a:spcBef>
              <a:buFont typeface="Arial" panose="020B0604020202020204" pitchFamily="34" charset="0"/>
              <a:buChar char="•"/>
            </a:pPr>
            <a:r>
              <a:rPr lang="en-US" sz="2400" dirty="0"/>
              <a:t>Though the output of a sprint is potentially shippable, many organizations choose not to release new features after every sprint. Instead, they combine the results of multiple sprints into one release.</a:t>
            </a:r>
          </a:p>
        </p:txBody>
      </p:sp>
    </p:spTree>
    <p:extLst>
      <p:ext uri="{BB962C8B-B14F-4D97-AF65-F5344CB8AC3E}">
        <p14:creationId xmlns:p14="http://schemas.microsoft.com/office/powerpoint/2010/main" val="165397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Overview</a:t>
            </a:r>
          </a:p>
          <a:p>
            <a:pPr marL="800089" lvl="1" indent="-342900">
              <a:lnSpc>
                <a:spcPct val="100000"/>
              </a:lnSpc>
              <a:spcBef>
                <a:spcPts val="400"/>
              </a:spcBef>
              <a:buFont typeface="Arial" panose="020B0604020202020204" pitchFamily="34" charset="0"/>
              <a:buChar char="•"/>
            </a:pPr>
            <a:r>
              <a:rPr lang="en-US" sz="2400" dirty="0"/>
              <a:t>Timing</a:t>
            </a:r>
          </a:p>
          <a:p>
            <a:pPr marL="800089" lvl="1" indent="-342900">
              <a:lnSpc>
                <a:spcPct val="100000"/>
              </a:lnSpc>
              <a:spcBef>
                <a:spcPts val="400"/>
              </a:spcBef>
              <a:buFont typeface="Arial" panose="020B0604020202020204" pitchFamily="34" charset="0"/>
              <a:buChar char="•"/>
            </a:pPr>
            <a:r>
              <a:rPr lang="en-US" sz="2400" dirty="0"/>
              <a:t>Participants</a:t>
            </a:r>
          </a:p>
          <a:p>
            <a:pPr marL="800089" lvl="1" indent="-342900">
              <a:lnSpc>
                <a:spcPct val="100000"/>
              </a:lnSpc>
              <a:spcBef>
                <a:spcPts val="400"/>
              </a:spcBef>
              <a:buFont typeface="Arial" panose="020B0604020202020204" pitchFamily="34" charset="0"/>
              <a:buChar char="•"/>
            </a:pPr>
            <a:r>
              <a:rPr lang="en-US" sz="2400" dirty="0"/>
              <a:t>Process</a:t>
            </a:r>
          </a:p>
          <a:p>
            <a:pPr marL="342900" indent="-342900">
              <a:lnSpc>
                <a:spcPct val="100000"/>
              </a:lnSpc>
              <a:spcBef>
                <a:spcPts val="400"/>
              </a:spcBef>
              <a:buFont typeface="Arial" panose="020B0604020202020204" pitchFamily="34" charset="0"/>
              <a:buChar char="•"/>
            </a:pPr>
            <a:r>
              <a:rPr lang="en-US" sz="2400" dirty="0"/>
              <a:t>SR4U Example</a:t>
            </a:r>
          </a:p>
          <a:p>
            <a:pPr marL="342900" indent="-342900">
              <a:lnSpc>
                <a:spcPct val="100000"/>
              </a:lnSpc>
              <a:spcBef>
                <a:spcPts val="400"/>
              </a:spcBef>
              <a:buFont typeface="Arial" panose="020B0604020202020204" pitchFamily="34" charset="0"/>
              <a:buChar char="•"/>
            </a:pPr>
            <a:r>
              <a:rPr lang="en-US" sz="2400" dirty="0"/>
              <a:t>Visioning</a:t>
            </a:r>
          </a:p>
          <a:p>
            <a:pPr marL="342900" indent="-342900">
              <a:lnSpc>
                <a:spcPct val="100000"/>
              </a:lnSpc>
              <a:spcBef>
                <a:spcPts val="400"/>
              </a:spcBef>
              <a:buFont typeface="Arial" panose="020B0604020202020204" pitchFamily="34" charset="0"/>
              <a:buChar char="•"/>
            </a:pPr>
            <a:r>
              <a:rPr lang="en-US" sz="2400" dirty="0"/>
              <a:t>High-Level Product Backlog Creation</a:t>
            </a:r>
          </a:p>
          <a:p>
            <a:pPr marL="342900" indent="-342900">
              <a:lnSpc>
                <a:spcPct val="100000"/>
              </a:lnSpc>
              <a:spcBef>
                <a:spcPts val="400"/>
              </a:spcBef>
              <a:buFont typeface="Arial" panose="020B0604020202020204" pitchFamily="34" charset="0"/>
              <a:buChar char="•"/>
            </a:pPr>
            <a:r>
              <a:rPr lang="en-US" sz="2400" dirty="0"/>
              <a:t>Product Roadmap Definition</a:t>
            </a:r>
          </a:p>
          <a:p>
            <a:pPr marL="342900" indent="-342900">
              <a:lnSpc>
                <a:spcPct val="100000"/>
              </a:lnSpc>
              <a:spcBef>
                <a:spcPts val="400"/>
              </a:spcBef>
              <a:buFont typeface="Arial" panose="020B0604020202020204" pitchFamily="34" charset="0"/>
              <a:buChar char="•"/>
            </a:pPr>
            <a:r>
              <a:rPr lang="en-US" sz="2400" dirty="0"/>
              <a:t>Other Activities</a:t>
            </a:r>
          </a:p>
        </p:txBody>
      </p:sp>
    </p:spTree>
    <p:extLst>
      <p:ext uri="{BB962C8B-B14F-4D97-AF65-F5344CB8AC3E}">
        <p14:creationId xmlns:p14="http://schemas.microsoft.com/office/powerpoint/2010/main" val="400830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 - Timing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05341"/>
            <a:ext cx="9544688" cy="5112328"/>
          </a:xfrm>
        </p:spPr>
        <p:txBody>
          <a:bodyPr/>
          <a:lstStyle/>
          <a:p>
            <a:pPr marL="342900" indent="-342900">
              <a:lnSpc>
                <a:spcPct val="100000"/>
              </a:lnSpc>
              <a:spcBef>
                <a:spcPts val="400"/>
              </a:spcBef>
              <a:buFont typeface="Arial" panose="020B0604020202020204" pitchFamily="34" charset="0"/>
              <a:buChar char="•"/>
            </a:pPr>
            <a:r>
              <a:rPr lang="en-US" sz="2300" dirty="0"/>
              <a:t>Release planning is not a one-time event but rather a frequent, every-sprint activity. </a:t>
            </a:r>
          </a:p>
          <a:p>
            <a:pPr marL="342900" indent="-342900">
              <a:lnSpc>
                <a:spcPct val="100000"/>
              </a:lnSpc>
              <a:spcBef>
                <a:spcPts val="400"/>
              </a:spcBef>
              <a:buFont typeface="Arial" panose="020B0604020202020204" pitchFamily="34" charset="0"/>
              <a:buChar char="•"/>
            </a:pPr>
            <a:r>
              <a:rPr lang="en-US" sz="2300" dirty="0"/>
              <a:t>Initial release planning logically follows envisioning/product-level planning.</a:t>
            </a:r>
          </a:p>
          <a:p>
            <a:pPr marL="342900" indent="-342900">
              <a:lnSpc>
                <a:spcPct val="100000"/>
              </a:lnSpc>
              <a:spcBef>
                <a:spcPts val="400"/>
              </a:spcBef>
              <a:buFont typeface="Arial" panose="020B0604020202020204" pitchFamily="34" charset="0"/>
              <a:buChar char="•"/>
            </a:pPr>
            <a:r>
              <a:rPr lang="en-US" sz="2300" dirty="0"/>
              <a:t>The purpose of product planning is to envision what the product should be; the aim of release planning is to determine the next logical step toward achieving the product goal.</a:t>
            </a:r>
          </a:p>
          <a:p>
            <a:pPr marL="342900" indent="-342900">
              <a:lnSpc>
                <a:spcPct val="100000"/>
              </a:lnSpc>
              <a:spcBef>
                <a:spcPts val="400"/>
              </a:spcBef>
              <a:buFont typeface="Arial" panose="020B0604020202020204" pitchFamily="34" charset="0"/>
              <a:buChar char="•"/>
            </a:pPr>
            <a:r>
              <a:rPr lang="en-US" sz="2300" dirty="0"/>
              <a:t>Before starting a release, many organizations that use Scrum conduct initial release planning to create a preliminary release plan. </a:t>
            </a:r>
          </a:p>
          <a:p>
            <a:pPr marL="342900" indent="-342900">
              <a:lnSpc>
                <a:spcPct val="100000"/>
              </a:lnSpc>
              <a:spcBef>
                <a:spcPts val="400"/>
              </a:spcBef>
              <a:buFont typeface="Arial" panose="020B0604020202020204" pitchFamily="34" charset="0"/>
              <a:buChar char="•"/>
            </a:pPr>
            <a:r>
              <a:rPr lang="en-US" sz="2300" dirty="0"/>
              <a:t>When developing a new product, this initial release plan won’t be complete or too precise. Instead, as validated learning becomes available during the release, we update the release plan. </a:t>
            </a:r>
          </a:p>
          <a:p>
            <a:pPr marL="342900" indent="-342900">
              <a:lnSpc>
                <a:spcPct val="100000"/>
              </a:lnSpc>
              <a:spcBef>
                <a:spcPts val="400"/>
              </a:spcBef>
              <a:buFont typeface="Arial" panose="020B0604020202020204" pitchFamily="34" charset="0"/>
              <a:buChar char="•"/>
            </a:pPr>
            <a:r>
              <a:rPr lang="en-US" sz="2300" dirty="0"/>
              <a:t>Release plans can be revised as part of each sprint review or in the normal course of preparing for and conducting each subsequent sprint.</a:t>
            </a:r>
          </a:p>
        </p:txBody>
      </p:sp>
      <p:sp>
        <p:nvSpPr>
          <p:cNvPr id="2" name="TextBox 1">
            <a:extLst>
              <a:ext uri="{FF2B5EF4-FFF2-40B4-BE49-F238E27FC236}">
                <a16:creationId xmlns:a16="http://schemas.microsoft.com/office/drawing/2014/main" id="{A0A71439-4124-B24B-A26F-1AB93AA12F1B}"/>
              </a:ext>
            </a:extLst>
          </p:cNvPr>
          <p:cNvSpPr txBox="1"/>
          <p:nvPr/>
        </p:nvSpPr>
        <p:spPr>
          <a:xfrm>
            <a:off x="7162800" y="5264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93373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 - Participants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205341"/>
            <a:ext cx="9544688" cy="5112328"/>
          </a:xfrm>
        </p:spPr>
        <p:txBody>
          <a:bodyPr/>
          <a:lstStyle/>
          <a:p>
            <a:pPr marL="342900" indent="-342900">
              <a:lnSpc>
                <a:spcPct val="100000"/>
              </a:lnSpc>
              <a:spcBef>
                <a:spcPts val="400"/>
              </a:spcBef>
              <a:buFont typeface="Arial" panose="020B0604020202020204" pitchFamily="34" charset="0"/>
              <a:buChar char="•"/>
            </a:pPr>
            <a:r>
              <a:rPr lang="en-US" sz="2300" dirty="0"/>
              <a:t>Release planning involves collaboration between the stakeholders and the full Scrum team. </a:t>
            </a:r>
          </a:p>
          <a:p>
            <a:pPr marL="342900" indent="-342900">
              <a:lnSpc>
                <a:spcPct val="100000"/>
              </a:lnSpc>
              <a:spcBef>
                <a:spcPts val="400"/>
              </a:spcBef>
              <a:buFont typeface="Arial" panose="020B0604020202020204" pitchFamily="34" charset="0"/>
              <a:buChar char="•"/>
            </a:pPr>
            <a:r>
              <a:rPr lang="en-US" sz="2300" dirty="0"/>
              <a:t>At some point all of these people have to be involved because they’ll need to make business and technical trade-offs to achieve a good balance of value and quality. </a:t>
            </a:r>
          </a:p>
          <a:p>
            <a:pPr marL="342900" indent="-342900">
              <a:lnSpc>
                <a:spcPct val="100000"/>
              </a:lnSpc>
              <a:spcBef>
                <a:spcPts val="400"/>
              </a:spcBef>
              <a:buFont typeface="Arial" panose="020B0604020202020204" pitchFamily="34" charset="0"/>
              <a:buChar char="•"/>
            </a:pPr>
            <a:r>
              <a:rPr lang="en-US" sz="2300" dirty="0"/>
              <a:t>Each person’s exact involvement over time may vary.</a:t>
            </a:r>
          </a:p>
        </p:txBody>
      </p:sp>
      <p:sp>
        <p:nvSpPr>
          <p:cNvPr id="2" name="TextBox 1">
            <a:extLst>
              <a:ext uri="{FF2B5EF4-FFF2-40B4-BE49-F238E27FC236}">
                <a16:creationId xmlns:a16="http://schemas.microsoft.com/office/drawing/2014/main" id="{A0A71439-4124-B24B-A26F-1AB93AA12F1B}"/>
              </a:ext>
            </a:extLst>
          </p:cNvPr>
          <p:cNvSpPr txBox="1"/>
          <p:nvPr/>
        </p:nvSpPr>
        <p:spPr>
          <a:xfrm>
            <a:off x="7162800" y="5264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28426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Release Planning - Process</a:t>
            </a:r>
          </a:p>
        </p:txBody>
      </p:sp>
      <p:sp>
        <p:nvSpPr>
          <p:cNvPr id="2" name="TextBox 1">
            <a:extLst>
              <a:ext uri="{FF2B5EF4-FFF2-40B4-BE49-F238E27FC236}">
                <a16:creationId xmlns:a16="http://schemas.microsoft.com/office/drawing/2014/main" id="{A0A71439-4124-B24B-A26F-1AB93AA12F1B}"/>
              </a:ext>
            </a:extLst>
          </p:cNvPr>
          <p:cNvSpPr txBox="1"/>
          <p:nvPr/>
        </p:nvSpPr>
        <p:spPr>
          <a:xfrm>
            <a:off x="7162800" y="526473"/>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47099E2D-6091-5241-9642-1C7E884F4E0E}"/>
              </a:ext>
            </a:extLst>
          </p:cNvPr>
          <p:cNvPicPr>
            <a:picLocks noChangeAspect="1"/>
          </p:cNvPicPr>
          <p:nvPr/>
        </p:nvPicPr>
        <p:blipFill>
          <a:blip r:embed="rId3"/>
          <a:stretch>
            <a:fillRect/>
          </a:stretch>
        </p:blipFill>
        <p:spPr>
          <a:xfrm>
            <a:off x="1551709" y="1108188"/>
            <a:ext cx="9088581" cy="5051392"/>
          </a:xfrm>
          <a:prstGeom prst="rect">
            <a:avLst/>
          </a:prstGeom>
        </p:spPr>
      </p:pic>
    </p:spTree>
    <p:extLst>
      <p:ext uri="{BB962C8B-B14F-4D97-AF65-F5344CB8AC3E}">
        <p14:creationId xmlns:p14="http://schemas.microsoft.com/office/powerpoint/2010/main" val="387092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02456" cy="485698"/>
          </a:xfrm>
        </p:spPr>
        <p:txBody>
          <a:bodyPr>
            <a:normAutofit fontScale="90000"/>
          </a:bodyPr>
          <a:lstStyle/>
          <a:p>
            <a:pPr>
              <a:lnSpc>
                <a:spcPct val="100000"/>
              </a:lnSpc>
              <a:spcBef>
                <a:spcPts val="400"/>
              </a:spcBef>
            </a:pPr>
            <a:r>
              <a:rPr lang="en-US" sz="2800" dirty="0"/>
              <a:t>Release Planning – Release Constraints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149921"/>
            <a:ext cx="9544688" cy="5112328"/>
          </a:xfrm>
        </p:spPr>
        <p:txBody>
          <a:bodyPr/>
          <a:lstStyle/>
          <a:p>
            <a:pPr marL="342900" indent="-342900">
              <a:lnSpc>
                <a:spcPct val="100000"/>
              </a:lnSpc>
              <a:spcBef>
                <a:spcPts val="400"/>
              </a:spcBef>
              <a:buFont typeface="Arial" panose="020B0604020202020204" pitchFamily="34" charset="0"/>
              <a:buChar char="•"/>
            </a:pPr>
            <a:r>
              <a:rPr lang="en-US" sz="2300" dirty="0"/>
              <a:t>The goal of release planning is to determine what constitutes the most valuable next release and what the desired level of quality is. </a:t>
            </a:r>
          </a:p>
          <a:p>
            <a:pPr marL="342900" indent="-342900">
              <a:lnSpc>
                <a:spcPct val="100000"/>
              </a:lnSpc>
              <a:spcBef>
                <a:spcPts val="400"/>
              </a:spcBef>
              <a:buFont typeface="Arial" panose="020B0604020202020204" pitchFamily="34" charset="0"/>
              <a:buChar char="•"/>
            </a:pPr>
            <a:r>
              <a:rPr lang="en-US" sz="2300" dirty="0"/>
              <a:t>The constraints of scope, date, and budget are important variables that affect how we will achieve our goal.</a:t>
            </a:r>
          </a:p>
          <a:p>
            <a:pPr marL="342900" indent="-342900">
              <a:lnSpc>
                <a:spcPct val="100000"/>
              </a:lnSpc>
              <a:spcBef>
                <a:spcPts val="400"/>
              </a:spcBef>
              <a:buFont typeface="Arial" panose="020B0604020202020204" pitchFamily="34" charset="0"/>
              <a:buChar char="•"/>
            </a:pPr>
            <a:r>
              <a:rPr lang="en-US" sz="2300" dirty="0"/>
              <a:t>A constraint, in project management, is any restriction that defines the limitations of a project.</a:t>
            </a:r>
          </a:p>
          <a:p>
            <a:pPr marL="342900" indent="-342900">
              <a:lnSpc>
                <a:spcPct val="100000"/>
              </a:lnSpc>
              <a:spcBef>
                <a:spcPts val="400"/>
              </a:spcBef>
              <a:buFont typeface="Arial" panose="020B0604020202020204" pitchFamily="34" charset="0"/>
              <a:buChar char="•"/>
            </a:pPr>
            <a:r>
              <a:rPr lang="en-US" sz="2300" dirty="0"/>
              <a:t>Based on product planning, one or more of these constraints will probably be established. </a:t>
            </a:r>
          </a:p>
          <a:p>
            <a:pPr marL="342900" indent="-342900">
              <a:lnSpc>
                <a:spcPct val="100000"/>
              </a:lnSpc>
              <a:spcBef>
                <a:spcPts val="400"/>
              </a:spcBef>
              <a:buFont typeface="Arial" panose="020B0604020202020204" pitchFamily="34" charset="0"/>
              <a:buChar char="•"/>
            </a:pPr>
            <a:r>
              <a:rPr lang="en-US" sz="2300" dirty="0"/>
              <a:t>In the product roadmap for SR4U, Roger and his team determined that it would be advantageous to release the first version of SR4U at an upcoming conference, the Social Media Expo. </a:t>
            </a:r>
          </a:p>
          <a:p>
            <a:pPr marL="342900" indent="-342900">
              <a:lnSpc>
                <a:spcPct val="100000"/>
              </a:lnSpc>
              <a:spcBef>
                <a:spcPts val="400"/>
              </a:spcBef>
              <a:buFont typeface="Arial" panose="020B0604020202020204" pitchFamily="34" charset="0"/>
              <a:buChar char="•"/>
            </a:pPr>
            <a:r>
              <a:rPr lang="en-US" sz="2300" dirty="0"/>
              <a:t>Thus, SR4U Release 1.0 has a fixed-date constraint—the release must be ready by a certain date: the Social Media Expo. </a:t>
            </a:r>
          </a:p>
          <a:p>
            <a:pPr marL="342900" indent="-342900">
              <a:lnSpc>
                <a:spcPct val="100000"/>
              </a:lnSpc>
              <a:spcBef>
                <a:spcPts val="400"/>
              </a:spcBef>
              <a:buFont typeface="Arial" panose="020B0604020202020204" pitchFamily="34" charset="0"/>
              <a:buChar char="•"/>
            </a:pPr>
            <a:r>
              <a:rPr lang="en-US" sz="2300" dirty="0"/>
              <a:t>The other constraints (scope and budget) are flexible.</a:t>
            </a:r>
          </a:p>
        </p:txBody>
      </p:sp>
      <p:sp>
        <p:nvSpPr>
          <p:cNvPr id="2" name="TextBox 1">
            <a:extLst>
              <a:ext uri="{FF2B5EF4-FFF2-40B4-BE49-F238E27FC236}">
                <a16:creationId xmlns:a16="http://schemas.microsoft.com/office/drawing/2014/main" id="{A0A71439-4124-B24B-A26F-1AB93AA12F1B}"/>
              </a:ext>
            </a:extLst>
          </p:cNvPr>
          <p:cNvSpPr txBox="1"/>
          <p:nvPr/>
        </p:nvSpPr>
        <p:spPr>
          <a:xfrm>
            <a:off x="7162800" y="5264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16249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837983" cy="485698"/>
          </a:xfrm>
        </p:spPr>
        <p:txBody>
          <a:bodyPr>
            <a:normAutofit fontScale="90000"/>
          </a:bodyPr>
          <a:lstStyle/>
          <a:p>
            <a:pPr>
              <a:lnSpc>
                <a:spcPct val="100000"/>
              </a:lnSpc>
              <a:spcBef>
                <a:spcPts val="400"/>
              </a:spcBef>
            </a:pPr>
            <a:r>
              <a:rPr lang="en-US" sz="2800" dirty="0"/>
              <a:t>Release Planning – Release Constraints</a:t>
            </a:r>
          </a:p>
        </p:txBody>
      </p:sp>
      <p:sp>
        <p:nvSpPr>
          <p:cNvPr id="2" name="TextBox 1">
            <a:extLst>
              <a:ext uri="{FF2B5EF4-FFF2-40B4-BE49-F238E27FC236}">
                <a16:creationId xmlns:a16="http://schemas.microsoft.com/office/drawing/2014/main" id="{A0A71439-4124-B24B-A26F-1AB93AA12F1B}"/>
              </a:ext>
            </a:extLst>
          </p:cNvPr>
          <p:cNvSpPr txBox="1"/>
          <p:nvPr/>
        </p:nvSpPr>
        <p:spPr>
          <a:xfrm>
            <a:off x="7162800" y="526473"/>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9F95606F-01B5-D042-94D9-5C64AA2CAC28}"/>
              </a:ext>
            </a:extLst>
          </p:cNvPr>
          <p:cNvPicPr>
            <a:picLocks noChangeAspect="1"/>
          </p:cNvPicPr>
          <p:nvPr/>
        </p:nvPicPr>
        <p:blipFill>
          <a:blip r:embed="rId3"/>
          <a:stretch>
            <a:fillRect/>
          </a:stretch>
        </p:blipFill>
        <p:spPr>
          <a:xfrm>
            <a:off x="336312" y="1832565"/>
            <a:ext cx="11519375" cy="3192870"/>
          </a:xfrm>
          <a:prstGeom prst="rect">
            <a:avLst/>
          </a:prstGeom>
        </p:spPr>
      </p:pic>
    </p:spTree>
    <p:extLst>
      <p:ext uri="{BB962C8B-B14F-4D97-AF65-F5344CB8AC3E}">
        <p14:creationId xmlns:p14="http://schemas.microsoft.com/office/powerpoint/2010/main" val="2524389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Everything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As described in Chapter 3, traditional, plan-driven, predictive development approaches assume that the requirements are known or can be predicted up front and that the scope won’t change. </a:t>
            </a:r>
          </a:p>
          <a:p>
            <a:pPr marL="342900" indent="-342900">
              <a:lnSpc>
                <a:spcPct val="100000"/>
              </a:lnSpc>
              <a:spcBef>
                <a:spcPts val="400"/>
              </a:spcBef>
              <a:buFont typeface="Arial" panose="020B0604020202020204" pitchFamily="34" charset="0"/>
              <a:buChar char="•"/>
            </a:pPr>
            <a:r>
              <a:rPr lang="en-US" sz="2400" dirty="0"/>
              <a:t>Based on these beliefs, we can create a complete plan and then estimate the cost and schedule. In Table 18.1 this approach is called “fixed everything.”</a:t>
            </a:r>
          </a:p>
          <a:p>
            <a:pPr marL="342900" indent="-342900">
              <a:lnSpc>
                <a:spcPct val="100000"/>
              </a:lnSpc>
              <a:spcBef>
                <a:spcPts val="400"/>
              </a:spcBef>
              <a:buFont typeface="Arial" panose="020B0604020202020204" pitchFamily="34" charset="0"/>
              <a:buChar char="•"/>
            </a:pPr>
            <a:r>
              <a:rPr lang="en-US" sz="2400" dirty="0"/>
              <a:t>In Scrum, we don’t believe it’s possible to get it all right up front; consequently, we also contend that a fixed-everything approach probably won’t work. </a:t>
            </a:r>
          </a:p>
          <a:p>
            <a:pPr marL="342900" indent="-342900">
              <a:lnSpc>
                <a:spcPct val="100000"/>
              </a:lnSpc>
              <a:spcBef>
                <a:spcPts val="400"/>
              </a:spcBef>
              <a:buFont typeface="Arial" panose="020B0604020202020204" pitchFamily="34" charset="0"/>
              <a:buChar char="•"/>
            </a:pPr>
            <a:r>
              <a:rPr lang="en-US" sz="2400" dirty="0"/>
              <a:t>When doing release planning for product development with Scrum, we require at least one of these variables to be flexible.</a:t>
            </a:r>
          </a:p>
        </p:txBody>
      </p:sp>
    </p:spTree>
    <p:extLst>
      <p:ext uri="{BB962C8B-B14F-4D97-AF65-F5344CB8AC3E}">
        <p14:creationId xmlns:p14="http://schemas.microsoft.com/office/powerpoint/2010/main" val="1357177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Scope and Date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300" dirty="0"/>
              <a:t>One approach is to fix both the scope and the date and let the budget be flexible, which has a number of issues. </a:t>
            </a:r>
          </a:p>
          <a:p>
            <a:pPr marL="342900" indent="-342900">
              <a:lnSpc>
                <a:spcPct val="100000"/>
              </a:lnSpc>
              <a:spcBef>
                <a:spcPts val="400"/>
              </a:spcBef>
              <a:buFont typeface="Arial" panose="020B0604020202020204" pitchFamily="34" charset="0"/>
              <a:buChar char="•"/>
            </a:pPr>
            <a:r>
              <a:rPr lang="en-US" sz="2300" dirty="0"/>
              <a:t>First, in many organizations, increasing a budget once development has begun isn’t very easy or likely. </a:t>
            </a:r>
          </a:p>
          <a:p>
            <a:pPr marL="342900" indent="-342900">
              <a:lnSpc>
                <a:spcPct val="100000"/>
              </a:lnSpc>
              <a:spcBef>
                <a:spcPts val="400"/>
              </a:spcBef>
              <a:buFont typeface="Arial" panose="020B0604020202020204" pitchFamily="34" charset="0"/>
              <a:buChar char="•"/>
            </a:pPr>
            <a:r>
              <a:rPr lang="en-US" sz="2300" dirty="0"/>
              <a:t>Second, in my experience, this approach locks down two variables that are very difficult to predefine. </a:t>
            </a:r>
          </a:p>
          <a:p>
            <a:pPr marL="342900" indent="-342900">
              <a:lnSpc>
                <a:spcPct val="100000"/>
              </a:lnSpc>
              <a:spcBef>
                <a:spcPts val="400"/>
              </a:spcBef>
              <a:buFont typeface="Arial" panose="020B0604020202020204" pitchFamily="34" charset="0"/>
              <a:buChar char="•"/>
            </a:pPr>
            <a:r>
              <a:rPr lang="en-US" sz="2300" dirty="0"/>
              <a:t>In practice, even if we start off believing we have a fixed-scope-and-date release, one of them will give.</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01783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Scope and Date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300" dirty="0"/>
              <a:t>As an example, many organizations working on mitigating the Y2K issues had a fixed set of applications that needed to be updated no later than December 31, 1999. </a:t>
            </a:r>
          </a:p>
          <a:p>
            <a:pPr marL="342900" indent="-342900">
              <a:lnSpc>
                <a:spcPct val="100000"/>
              </a:lnSpc>
              <a:spcBef>
                <a:spcPts val="400"/>
              </a:spcBef>
              <a:buFont typeface="Arial" panose="020B0604020202020204" pitchFamily="34" charset="0"/>
              <a:buChar char="•"/>
            </a:pPr>
            <a:r>
              <a:rPr lang="en-US" sz="2300" dirty="0"/>
              <a:t>Many fixed time and scope; the budget was their variable. </a:t>
            </a:r>
          </a:p>
          <a:p>
            <a:pPr marL="342900" indent="-342900">
              <a:lnSpc>
                <a:spcPct val="100000"/>
              </a:lnSpc>
              <a:spcBef>
                <a:spcPts val="400"/>
              </a:spcBef>
              <a:buFont typeface="Arial" panose="020B0604020202020204" pitchFamily="34" charset="0"/>
              <a:buChar char="•"/>
            </a:pPr>
            <a:r>
              <a:rPr lang="en-US" sz="2300" dirty="0"/>
              <a:t>In the end, however, they knew that no matter how much they increased their budget, they still weren’t going to complete all the work by the hard deadline of December 31. </a:t>
            </a:r>
          </a:p>
          <a:p>
            <a:pPr marL="342900" indent="-342900">
              <a:lnSpc>
                <a:spcPct val="100000"/>
              </a:lnSpc>
              <a:spcBef>
                <a:spcPts val="400"/>
              </a:spcBef>
              <a:buFont typeface="Arial" panose="020B0604020202020204" pitchFamily="34" charset="0"/>
              <a:buChar char="•"/>
            </a:pPr>
            <a:r>
              <a:rPr lang="en-US" sz="2300" dirty="0"/>
              <a:t>The date wasn’t moving, so the scope did. In a sense, the variables of date and scope are constantly playing a game of chicken with each other.</a:t>
            </a:r>
          </a:p>
          <a:p>
            <a:pPr marL="342900" indent="-342900">
              <a:lnSpc>
                <a:spcPct val="100000"/>
              </a:lnSpc>
              <a:spcBef>
                <a:spcPts val="400"/>
              </a:spcBef>
              <a:buFont typeface="Arial" panose="020B0604020202020204" pitchFamily="34" charset="0"/>
              <a:buChar char="•"/>
            </a:pPr>
            <a:r>
              <a:rPr lang="en-US" sz="2300" dirty="0"/>
              <a:t>At some point when time starts running out, either the scope or the date needs to give way. If neither does, the resulting crash will likely generate large technical debt.</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21907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Scope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300" dirty="0"/>
              <a:t>A fixed-scope model is appropriate where the scope truly is more important than the date. </a:t>
            </a:r>
          </a:p>
          <a:p>
            <a:pPr marL="342900" indent="-342900">
              <a:lnSpc>
                <a:spcPct val="100000"/>
              </a:lnSpc>
              <a:spcBef>
                <a:spcPts val="400"/>
              </a:spcBef>
              <a:buFont typeface="Arial" panose="020B0604020202020204" pitchFamily="34" charset="0"/>
              <a:buChar char="•"/>
            </a:pPr>
            <a:r>
              <a:rPr lang="en-US" sz="2300" dirty="0"/>
              <a:t>In this model, when we run out of time and we haven’t completed all of the features, we extend the date to ensure that we get everything required to meet the MRFs criteria. </a:t>
            </a:r>
          </a:p>
          <a:p>
            <a:pPr marL="342900" indent="-342900">
              <a:lnSpc>
                <a:spcPct val="100000"/>
              </a:lnSpc>
              <a:spcBef>
                <a:spcPts val="400"/>
              </a:spcBef>
              <a:buFont typeface="Arial" panose="020B0604020202020204" pitchFamily="34" charset="0"/>
              <a:buChar char="•"/>
            </a:pPr>
            <a:r>
              <a:rPr lang="en-US" sz="2300" dirty="0"/>
              <a:t>If we provide more time to complete the fixed scope, we also have to provide more budget to pay people during that extra time.</a:t>
            </a:r>
          </a:p>
          <a:p>
            <a:pPr marL="342900" indent="-342900">
              <a:lnSpc>
                <a:spcPct val="100000"/>
              </a:lnSpc>
              <a:spcBef>
                <a:spcPts val="400"/>
              </a:spcBef>
              <a:buFont typeface="Arial" panose="020B0604020202020204" pitchFamily="34" charset="0"/>
              <a:buChar char="•"/>
            </a:pPr>
            <a:r>
              <a:rPr lang="en-US" sz="2300" dirty="0"/>
              <a:t>Frequently, a fixed-scope scenario exists because the overall scope is too large. A better solution might be to consider smaller, more frequent fixed-date releases. </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0575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Date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300" dirty="0"/>
              <a:t>This approach most closely aligned with Scrum principles. Simply put, we can fix both the date and the budget, but the scope must be flexible.</a:t>
            </a:r>
          </a:p>
          <a:p>
            <a:pPr marL="342900" indent="-342900">
              <a:lnSpc>
                <a:spcPct val="100000"/>
              </a:lnSpc>
              <a:spcBef>
                <a:spcPts val="400"/>
              </a:spcBef>
              <a:buFont typeface="Arial" panose="020B0604020202020204" pitchFamily="34" charset="0"/>
              <a:buChar char="•"/>
            </a:pPr>
            <a:r>
              <a:rPr lang="en-US" sz="2300" dirty="0"/>
              <a:t>The Scrum principle of creating the highest-priority features first should lessen any perceived pain of having to drop features. </a:t>
            </a:r>
          </a:p>
          <a:p>
            <a:pPr marL="342900" indent="-342900">
              <a:lnSpc>
                <a:spcPct val="100000"/>
              </a:lnSpc>
              <a:spcBef>
                <a:spcPts val="400"/>
              </a:spcBef>
              <a:buFont typeface="Arial" panose="020B0604020202020204" pitchFamily="34" charset="0"/>
              <a:buChar char="•"/>
            </a:pPr>
            <a:r>
              <a:rPr lang="en-US" sz="2300" dirty="0"/>
              <a:t>When we run out of time on a fixed-date release, whatever hasn’t yet been built should be of lower value than what has already been built. </a:t>
            </a:r>
          </a:p>
          <a:p>
            <a:pPr marL="342900" indent="-342900">
              <a:lnSpc>
                <a:spcPct val="100000"/>
              </a:lnSpc>
              <a:spcBef>
                <a:spcPts val="400"/>
              </a:spcBef>
              <a:buFont typeface="Arial" panose="020B0604020202020204" pitchFamily="34" charset="0"/>
              <a:buChar char="•"/>
            </a:pPr>
            <a:r>
              <a:rPr lang="en-US" sz="2300" dirty="0"/>
              <a:t>It is much easier to make a decision to ship if the features that are missing are low value. </a:t>
            </a:r>
          </a:p>
          <a:p>
            <a:pPr marL="342900" indent="-342900">
              <a:lnSpc>
                <a:spcPct val="100000"/>
              </a:lnSpc>
              <a:spcBef>
                <a:spcPts val="400"/>
              </a:spcBef>
              <a:buFont typeface="Arial" panose="020B0604020202020204" pitchFamily="34" charset="0"/>
              <a:buChar char="•"/>
            </a:pPr>
            <a:r>
              <a:rPr lang="en-US" sz="2300" dirty="0"/>
              <a:t>If we are missing high-value features, we’ll most likely extend the date if we can.</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2354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Outline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Economically Sensible Envisioning</a:t>
            </a:r>
          </a:p>
          <a:p>
            <a:pPr marL="800089" lvl="1" indent="-342900">
              <a:lnSpc>
                <a:spcPct val="100000"/>
              </a:lnSpc>
              <a:spcBef>
                <a:spcPts val="400"/>
              </a:spcBef>
              <a:buFont typeface="Arial" panose="020B0604020202020204" pitchFamily="34" charset="0"/>
              <a:buChar char="•"/>
            </a:pPr>
            <a:r>
              <a:rPr lang="en-US" sz="2400" dirty="0"/>
              <a:t>Target a Realistic Confidence Threshold</a:t>
            </a:r>
          </a:p>
          <a:p>
            <a:pPr marL="800089" lvl="1" indent="-342900">
              <a:lnSpc>
                <a:spcPct val="100000"/>
              </a:lnSpc>
              <a:spcBef>
                <a:spcPts val="400"/>
              </a:spcBef>
              <a:buFont typeface="Arial" panose="020B0604020202020204" pitchFamily="34" charset="0"/>
              <a:buChar char="•"/>
            </a:pPr>
            <a:r>
              <a:rPr lang="en-US" sz="2400" dirty="0"/>
              <a:t>Focus on a Short Horizon</a:t>
            </a:r>
          </a:p>
          <a:p>
            <a:pPr marL="800089" lvl="1" indent="-342900">
              <a:lnSpc>
                <a:spcPct val="100000"/>
              </a:lnSpc>
              <a:spcBef>
                <a:spcPts val="400"/>
              </a:spcBef>
              <a:buFont typeface="Arial" panose="020B0604020202020204" pitchFamily="34" charset="0"/>
              <a:buChar char="•"/>
            </a:pPr>
            <a:r>
              <a:rPr lang="en-US" sz="2400" dirty="0"/>
              <a:t>Act Quickly</a:t>
            </a:r>
          </a:p>
          <a:p>
            <a:pPr marL="800089" lvl="1" indent="-342900">
              <a:lnSpc>
                <a:spcPct val="100000"/>
              </a:lnSpc>
              <a:spcBef>
                <a:spcPts val="400"/>
              </a:spcBef>
              <a:buFont typeface="Arial" panose="020B0604020202020204" pitchFamily="34" charset="0"/>
              <a:buChar char="•"/>
            </a:pPr>
            <a:r>
              <a:rPr lang="en-US" sz="2400" dirty="0"/>
              <a:t>Pay for Validated Learning</a:t>
            </a:r>
          </a:p>
          <a:p>
            <a:pPr marL="800089" lvl="1" indent="-342900">
              <a:lnSpc>
                <a:spcPct val="100000"/>
              </a:lnSpc>
              <a:spcBef>
                <a:spcPts val="400"/>
              </a:spcBef>
              <a:buFont typeface="Arial" panose="020B0604020202020204" pitchFamily="34" charset="0"/>
              <a:buChar char="•"/>
            </a:pPr>
            <a:r>
              <a:rPr lang="en-US" sz="2400" dirty="0"/>
              <a:t>Use Incremental/Provisional Funding</a:t>
            </a:r>
          </a:p>
          <a:p>
            <a:pPr marL="800089" lvl="1" indent="-342900">
              <a:lnSpc>
                <a:spcPct val="100000"/>
              </a:lnSpc>
              <a:spcBef>
                <a:spcPts val="400"/>
              </a:spcBef>
              <a:buFont typeface="Arial" panose="020B0604020202020204" pitchFamily="34" charset="0"/>
              <a:buChar char="•"/>
            </a:pPr>
            <a:r>
              <a:rPr lang="en-US" sz="2400" dirty="0"/>
              <a:t>Learn Fast and Pivot (aka Fail Fast)</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216775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Date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This works only when the high-priority features are truly done, per our agreed-upon definition of done. </a:t>
            </a:r>
          </a:p>
          <a:p>
            <a:pPr marL="342900" indent="-342900">
              <a:lnSpc>
                <a:spcPct val="100000"/>
              </a:lnSpc>
              <a:spcBef>
                <a:spcPts val="400"/>
              </a:spcBef>
              <a:buFont typeface="Arial" panose="020B0604020202020204" pitchFamily="34" charset="0"/>
              <a:buChar char="•"/>
            </a:pPr>
            <a:r>
              <a:rPr lang="en-US" sz="2400" dirty="0"/>
              <a:t>We don’t want a scenario where the high-value, must-have features are really only 75% to 90% done and then we then have to drop one or two of them from the release in order to get the others to the 100% done level.</a:t>
            </a:r>
          </a:p>
          <a:p>
            <a:pPr marL="342900" indent="-342900">
              <a:lnSpc>
                <a:spcPct val="100000"/>
              </a:lnSpc>
              <a:spcBef>
                <a:spcPts val="400"/>
              </a:spcBef>
              <a:buFont typeface="Arial" panose="020B0604020202020204" pitchFamily="34" charset="0"/>
              <a:buChar char="•"/>
            </a:pPr>
            <a:r>
              <a:rPr lang="en-US" sz="2400" dirty="0"/>
              <a:t>A fixed-date model becomes even easier to use if we can define a set of minimum releasable features that truly is small. </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60991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Fixed Date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If we can comfortably deliver the MRFs by the fixed date, we are in good shape, because any other features, by definition, are only nice-to-have features.</a:t>
            </a:r>
          </a:p>
          <a:p>
            <a:pPr marL="342900" indent="-342900">
              <a:lnSpc>
                <a:spcPct val="100000"/>
              </a:lnSpc>
              <a:spcBef>
                <a:spcPts val="400"/>
              </a:spcBef>
              <a:buFont typeface="Arial" panose="020B0604020202020204" pitchFamily="34" charset="0"/>
              <a:buChar char="•"/>
            </a:pPr>
            <a:r>
              <a:rPr lang="en-US" sz="2400" dirty="0"/>
              <a:t>Fixed-date releases also dovetail nicely with the Scrum emphasis on timeboxing. </a:t>
            </a:r>
          </a:p>
          <a:p>
            <a:pPr marL="342900" indent="-342900">
              <a:lnSpc>
                <a:spcPct val="100000"/>
              </a:lnSpc>
              <a:spcBef>
                <a:spcPts val="400"/>
              </a:spcBef>
              <a:buFont typeface="Arial" panose="020B0604020202020204" pitchFamily="34" charset="0"/>
              <a:buChar char="•"/>
            </a:pPr>
            <a:r>
              <a:rPr lang="en-US" sz="2400" dirty="0"/>
              <a:t>By establishing a fixed amount of time for the release, we constrain the amount of work we can do and force people to make the difficult prioritization decisions that have to be made.</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819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44020" cy="485698"/>
          </a:xfrm>
        </p:spPr>
        <p:txBody>
          <a:bodyPr>
            <a:normAutofit fontScale="90000"/>
          </a:bodyPr>
          <a:lstStyle/>
          <a:p>
            <a:pPr>
              <a:lnSpc>
                <a:spcPct val="100000"/>
              </a:lnSpc>
              <a:spcBef>
                <a:spcPts val="400"/>
              </a:spcBef>
            </a:pPr>
            <a:r>
              <a:rPr lang="en-US" sz="2800" dirty="0"/>
              <a:t>Release Planning - Release Constraints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53754"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Variable Quality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If we overly constrain scope, date, and budget, quality becomes “flexible.” </a:t>
            </a:r>
          </a:p>
          <a:p>
            <a:pPr marL="342900" indent="-342900">
              <a:lnSpc>
                <a:spcPct val="100000"/>
              </a:lnSpc>
              <a:spcBef>
                <a:spcPts val="400"/>
              </a:spcBef>
              <a:buFont typeface="Arial" panose="020B0604020202020204" pitchFamily="34" charset="0"/>
              <a:buChar char="•"/>
            </a:pPr>
            <a:r>
              <a:rPr lang="en-US" sz="2400" dirty="0"/>
              <a:t>This can lead us to deliver a solution that fails to meet customer expectations. </a:t>
            </a:r>
          </a:p>
          <a:p>
            <a:pPr marL="342900" indent="-342900">
              <a:lnSpc>
                <a:spcPct val="100000"/>
              </a:lnSpc>
              <a:spcBef>
                <a:spcPts val="400"/>
              </a:spcBef>
              <a:buFont typeface="Arial" panose="020B0604020202020204" pitchFamily="34" charset="0"/>
              <a:buChar char="•"/>
            </a:pPr>
            <a:r>
              <a:rPr lang="en-US" sz="2400" dirty="0"/>
              <a:t>Flexible quality can result in the accrual of technical debt, which makes it more difficult in the future to add to or adapt our product.</a:t>
            </a:r>
          </a:p>
          <a:p>
            <a:pPr>
              <a:lnSpc>
                <a:spcPct val="100000"/>
              </a:lnSpc>
              <a:spcBef>
                <a:spcPts val="400"/>
              </a:spcBef>
            </a:pPr>
            <a:endParaRPr lang="en-US" sz="2400" dirty="0"/>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3774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2291" y="314090"/>
            <a:ext cx="7412182" cy="485698"/>
          </a:xfrm>
        </p:spPr>
        <p:txBody>
          <a:bodyPr>
            <a:normAutofit fontScale="90000"/>
          </a:bodyPr>
          <a:lstStyle/>
          <a:p>
            <a:pPr>
              <a:lnSpc>
                <a:spcPct val="100000"/>
              </a:lnSpc>
              <a:spcBef>
                <a:spcPts val="400"/>
              </a:spcBef>
            </a:pPr>
            <a:r>
              <a:rPr lang="en-US" sz="2800" dirty="0"/>
              <a:t>Release Planning – Grooming the Product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63606"/>
            <a:ext cx="10353659" cy="5114532"/>
          </a:xfrm>
        </p:spPr>
        <p:txBody>
          <a:bodyPr/>
          <a:lstStyle/>
          <a:p>
            <a:pPr marL="342900" indent="-342900">
              <a:lnSpc>
                <a:spcPct val="100000"/>
              </a:lnSpc>
              <a:spcBef>
                <a:spcPts val="400"/>
              </a:spcBef>
              <a:buFont typeface="Arial" panose="020B0604020202020204" pitchFamily="34" charset="0"/>
              <a:buChar char="•"/>
            </a:pPr>
            <a:r>
              <a:rPr lang="en-US" sz="2400" dirty="0"/>
              <a:t>A fundamental activity of release planning is grooming the product backlog to meet our value and quality objectives. </a:t>
            </a:r>
          </a:p>
          <a:p>
            <a:pPr marL="342900" indent="-342900">
              <a:lnSpc>
                <a:spcPct val="100000"/>
              </a:lnSpc>
              <a:spcBef>
                <a:spcPts val="400"/>
              </a:spcBef>
              <a:buFont typeface="Arial" panose="020B0604020202020204" pitchFamily="34" charset="0"/>
              <a:buChar char="•"/>
            </a:pPr>
            <a:r>
              <a:rPr lang="en-US" sz="2400" dirty="0"/>
              <a:t>During envisioning (product planning) we create a high-level product backlog (perhaps with epic-level stories) and then use it to define a set of minimum releasable features for each release. </a:t>
            </a:r>
          </a:p>
          <a:p>
            <a:pPr marL="342900" indent="-342900">
              <a:lnSpc>
                <a:spcPct val="100000"/>
              </a:lnSpc>
              <a:spcBef>
                <a:spcPts val="400"/>
              </a:spcBef>
              <a:buFont typeface="Arial" panose="020B0604020202020204" pitchFamily="34" charset="0"/>
              <a:buChar char="•"/>
            </a:pPr>
            <a:r>
              <a:rPr lang="en-US" sz="2400" dirty="0"/>
              <a:t>Many of these backlog items are too large to be useful during release planning.</a:t>
            </a:r>
          </a:p>
          <a:p>
            <a:pPr marL="342900" indent="-342900">
              <a:lnSpc>
                <a:spcPct val="100000"/>
              </a:lnSpc>
              <a:spcBef>
                <a:spcPts val="400"/>
              </a:spcBef>
              <a:buFont typeface="Arial" panose="020B0604020202020204" pitchFamily="34" charset="0"/>
              <a:buChar char="•"/>
            </a:pPr>
            <a:r>
              <a:rPr lang="en-US" sz="2400" dirty="0"/>
              <a:t>To refine them Roger and his team would conduct a user-story-writing workshop as part of the release-planning meeting or perhaps a separate story-writing workshop before the release-planning meeting. </a:t>
            </a:r>
          </a:p>
          <a:p>
            <a:pPr marL="342900" indent="-342900">
              <a:lnSpc>
                <a:spcPct val="100000"/>
              </a:lnSpc>
              <a:spcBef>
                <a:spcPts val="400"/>
              </a:spcBef>
              <a:buFont typeface="Arial" panose="020B0604020202020204" pitchFamily="34" charset="0"/>
              <a:buChar char="•"/>
            </a:pPr>
            <a:r>
              <a:rPr lang="en-US" sz="2400" dirty="0"/>
              <a:t>Once the stories are small enough, the team would estimate them to communicate a rough idea of the cost. </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32358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2291" y="314090"/>
            <a:ext cx="7412182" cy="485698"/>
          </a:xfrm>
        </p:spPr>
        <p:txBody>
          <a:bodyPr>
            <a:normAutofit fontScale="90000"/>
          </a:bodyPr>
          <a:lstStyle/>
          <a:p>
            <a:pPr>
              <a:lnSpc>
                <a:spcPct val="100000"/>
              </a:lnSpc>
              <a:spcBef>
                <a:spcPts val="400"/>
              </a:spcBef>
            </a:pPr>
            <a:r>
              <a:rPr lang="en-US" sz="2800" dirty="0"/>
              <a:t>Release Planning – Fixed-Date Release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63606"/>
            <a:ext cx="10353659" cy="5114532"/>
          </a:xfrm>
        </p:spPr>
        <p:txBody>
          <a:bodyPr/>
          <a:lstStyle/>
          <a:p>
            <a:pPr marL="342900" indent="-342900">
              <a:lnSpc>
                <a:spcPct val="100000"/>
              </a:lnSpc>
              <a:spcBef>
                <a:spcPts val="400"/>
              </a:spcBef>
              <a:buFont typeface="Arial" panose="020B0604020202020204" pitchFamily="34" charset="0"/>
              <a:buChar char="•"/>
            </a:pPr>
            <a:r>
              <a:rPr lang="en-US" sz="2400" dirty="0"/>
              <a:t>As previously discussed, many organizations that use Scrum prefer to use fixed-date releases. Table 18.2 summarizes the steps for performing fixed-date release planning.</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8F41134-C11A-A948-BFEC-8A6E6F67ACF6}"/>
              </a:ext>
            </a:extLst>
          </p:cNvPr>
          <p:cNvPicPr>
            <a:picLocks noChangeAspect="1"/>
          </p:cNvPicPr>
          <p:nvPr/>
        </p:nvPicPr>
        <p:blipFill>
          <a:blip r:embed="rId3"/>
          <a:stretch>
            <a:fillRect/>
          </a:stretch>
        </p:blipFill>
        <p:spPr>
          <a:xfrm>
            <a:off x="1743514" y="2452233"/>
            <a:ext cx="7938655" cy="3611286"/>
          </a:xfrm>
          <a:prstGeom prst="rect">
            <a:avLst/>
          </a:prstGeom>
        </p:spPr>
      </p:pic>
    </p:spTree>
    <p:extLst>
      <p:ext uri="{BB962C8B-B14F-4D97-AF65-F5344CB8AC3E}">
        <p14:creationId xmlns:p14="http://schemas.microsoft.com/office/powerpoint/2010/main" val="633053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2291" y="314090"/>
            <a:ext cx="7412182" cy="485698"/>
          </a:xfrm>
        </p:spPr>
        <p:txBody>
          <a:bodyPr>
            <a:normAutofit fontScale="90000"/>
          </a:bodyPr>
          <a:lstStyle/>
          <a:p>
            <a:pPr>
              <a:lnSpc>
                <a:spcPct val="100000"/>
              </a:lnSpc>
              <a:spcBef>
                <a:spcPts val="400"/>
              </a:spcBef>
            </a:pPr>
            <a:r>
              <a:rPr lang="en-US" sz="2800" dirty="0"/>
              <a:t>Release Planning – Fixed-Scope Release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63606"/>
            <a:ext cx="10353659" cy="5114532"/>
          </a:xfrm>
        </p:spPr>
        <p:txBody>
          <a:bodyPr/>
          <a:lstStyle/>
          <a:p>
            <a:pPr marL="342900" indent="-342900">
              <a:lnSpc>
                <a:spcPct val="100000"/>
              </a:lnSpc>
              <a:spcBef>
                <a:spcPts val="400"/>
              </a:spcBef>
              <a:buFont typeface="Arial" panose="020B0604020202020204" pitchFamily="34" charset="0"/>
              <a:buChar char="•"/>
            </a:pPr>
            <a:r>
              <a:rPr lang="en-US" sz="2400" dirty="0"/>
              <a:t>Although fixed-date releases are very common with Scrum, what if for your product the scope truly is more important than the date? What if you have a large set of must-have features in your minimum releasable features set and you’re willing to slip the delivery date to get them all?</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EA615A33-916F-0A47-8376-BB6EFA1C6084}"/>
              </a:ext>
            </a:extLst>
          </p:cNvPr>
          <p:cNvPicPr>
            <a:picLocks noChangeAspect="1"/>
          </p:cNvPicPr>
          <p:nvPr/>
        </p:nvPicPr>
        <p:blipFill>
          <a:blip r:embed="rId3"/>
          <a:stretch>
            <a:fillRect/>
          </a:stretch>
        </p:blipFill>
        <p:spPr>
          <a:xfrm>
            <a:off x="1914410" y="2812472"/>
            <a:ext cx="8363179" cy="3368683"/>
          </a:xfrm>
          <a:prstGeom prst="rect">
            <a:avLst/>
          </a:prstGeom>
        </p:spPr>
      </p:pic>
    </p:spTree>
    <p:extLst>
      <p:ext uri="{BB962C8B-B14F-4D97-AF65-F5344CB8AC3E}">
        <p14:creationId xmlns:p14="http://schemas.microsoft.com/office/powerpoint/2010/main" val="415931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2291" y="314090"/>
            <a:ext cx="7412182" cy="485698"/>
          </a:xfrm>
        </p:spPr>
        <p:txBody>
          <a:bodyPr>
            <a:normAutofit fontScale="90000"/>
          </a:bodyPr>
          <a:lstStyle/>
          <a:p>
            <a:pPr>
              <a:lnSpc>
                <a:spcPct val="100000"/>
              </a:lnSpc>
              <a:spcBef>
                <a:spcPts val="400"/>
              </a:spcBef>
            </a:pPr>
            <a:r>
              <a:rPr lang="en-US" sz="2800" dirty="0"/>
              <a:t>Release Planning – Calculating Costs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63606"/>
            <a:ext cx="10353659" cy="5114532"/>
          </a:xfrm>
        </p:spPr>
        <p:txBody>
          <a:bodyPr/>
          <a:lstStyle/>
          <a:p>
            <a:pPr marL="342900" indent="-342900">
              <a:lnSpc>
                <a:spcPct val="100000"/>
              </a:lnSpc>
              <a:spcBef>
                <a:spcPts val="400"/>
              </a:spcBef>
              <a:buFont typeface="Arial" panose="020B0604020202020204" pitchFamily="34" charset="0"/>
              <a:buChar char="•"/>
            </a:pPr>
            <a:r>
              <a:rPr lang="en-US" sz="2400" dirty="0"/>
              <a:t>Calculating costs on either a fixed-date or fixed-scope release is easy (see Table 18.4).</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3DE7098F-A23F-9941-B6A8-EC1B2E3356EE}"/>
              </a:ext>
            </a:extLst>
          </p:cNvPr>
          <p:cNvPicPr>
            <a:picLocks noChangeAspect="1"/>
          </p:cNvPicPr>
          <p:nvPr/>
        </p:nvPicPr>
        <p:blipFill>
          <a:blip r:embed="rId3"/>
          <a:stretch>
            <a:fillRect/>
          </a:stretch>
        </p:blipFill>
        <p:spPr>
          <a:xfrm>
            <a:off x="1415600" y="2022763"/>
            <a:ext cx="9360799" cy="3952499"/>
          </a:xfrm>
          <a:prstGeom prst="rect">
            <a:avLst/>
          </a:prstGeom>
        </p:spPr>
      </p:pic>
    </p:spTree>
    <p:extLst>
      <p:ext uri="{BB962C8B-B14F-4D97-AF65-F5344CB8AC3E}">
        <p14:creationId xmlns:p14="http://schemas.microsoft.com/office/powerpoint/2010/main" val="3929595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2291" y="314090"/>
            <a:ext cx="7412182" cy="485698"/>
          </a:xfrm>
        </p:spPr>
        <p:txBody>
          <a:bodyPr>
            <a:normAutofit fontScale="90000"/>
          </a:bodyPr>
          <a:lstStyle/>
          <a:p>
            <a:pPr>
              <a:lnSpc>
                <a:spcPct val="100000"/>
              </a:lnSpc>
              <a:spcBef>
                <a:spcPts val="400"/>
              </a:spcBef>
            </a:pPr>
            <a:r>
              <a:rPr lang="en-US" sz="2800" dirty="0"/>
              <a:t>Release Planning – 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163606"/>
            <a:ext cx="10353659" cy="5114532"/>
          </a:xfrm>
        </p:spPr>
        <p:txBody>
          <a:bodyPr/>
          <a:lstStyle/>
          <a:p>
            <a:pPr marL="342900" indent="-342900">
              <a:lnSpc>
                <a:spcPct val="100000"/>
              </a:lnSpc>
              <a:spcBef>
                <a:spcPts val="400"/>
              </a:spcBef>
              <a:buFont typeface="Arial" panose="020B0604020202020204" pitchFamily="34" charset="0"/>
              <a:buChar char="•"/>
            </a:pPr>
            <a:r>
              <a:rPr lang="en-US" sz="2400" dirty="0"/>
              <a:t>Covered the description of release planning by discussing when release planning takes place, who is involved, what activities take place, and the elements of the resulting release plan. </a:t>
            </a:r>
          </a:p>
          <a:p>
            <a:pPr marL="342900" indent="-342900">
              <a:lnSpc>
                <a:spcPct val="100000"/>
              </a:lnSpc>
              <a:spcBef>
                <a:spcPts val="400"/>
              </a:spcBef>
              <a:buFont typeface="Arial" panose="020B0604020202020204" pitchFamily="34" charset="0"/>
              <a:buChar char="•"/>
            </a:pPr>
            <a:r>
              <a:rPr lang="en-US" sz="2400" dirty="0"/>
              <a:t>Discussed the details of how to do both fixed-date and fixed-scope release planning.</a:t>
            </a:r>
          </a:p>
          <a:p>
            <a:pPr marL="342900" indent="-342900">
              <a:lnSpc>
                <a:spcPct val="100000"/>
              </a:lnSpc>
              <a:spcBef>
                <a:spcPts val="400"/>
              </a:spcBef>
              <a:buFont typeface="Arial" panose="020B0604020202020204" pitchFamily="34" charset="0"/>
              <a:buChar char="•"/>
            </a:pPr>
            <a:r>
              <a:rPr lang="en-US" sz="2400" dirty="0"/>
              <a:t>This chapter concludes Part III – Planning.</a:t>
            </a:r>
          </a:p>
        </p:txBody>
      </p:sp>
      <p:sp>
        <p:nvSpPr>
          <p:cNvPr id="2" name="TextBox 1">
            <a:extLst>
              <a:ext uri="{FF2B5EF4-FFF2-40B4-BE49-F238E27FC236}">
                <a16:creationId xmlns:a16="http://schemas.microsoft.com/office/drawing/2014/main" id="{785C7958-2CEC-3F41-A441-86BCD418E1C8}"/>
              </a:ext>
            </a:extLst>
          </p:cNvPr>
          <p:cNvSpPr txBox="1"/>
          <p:nvPr/>
        </p:nvSpPr>
        <p:spPr>
          <a:xfrm>
            <a:off x="7730836" y="5541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41188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400" dirty="0"/>
              <a:t>Unless otherwise noted, all material in these slides were used from the textbook for this course:</a:t>
            </a:r>
          </a:p>
          <a:p>
            <a:pPr algn="ctr">
              <a:lnSpc>
                <a:spcPct val="100000"/>
              </a:lnSpc>
              <a:spcBef>
                <a:spcPts val="400"/>
              </a:spcBef>
            </a:pPr>
            <a:endParaRPr lang="en-US" sz="2400" dirty="0"/>
          </a:p>
          <a:p>
            <a:pPr algn="ctr">
              <a:lnSpc>
                <a:spcPct val="100000"/>
              </a:lnSpc>
              <a:spcBef>
                <a:spcPts val="400"/>
              </a:spcBef>
            </a:pPr>
            <a:r>
              <a:rPr lang="en-US" sz="2400" dirty="0"/>
              <a:t>Rubin, Kenneth S., Essential Scrum: A Practical Guide to the Most</a:t>
            </a:r>
          </a:p>
          <a:p>
            <a:pPr algn="ctr">
              <a:lnSpc>
                <a:spcPct val="100000"/>
              </a:lnSpc>
              <a:spcBef>
                <a:spcPts val="400"/>
              </a:spcBef>
            </a:pPr>
            <a:r>
              <a:rPr lang="en-US" sz="2400" dirty="0"/>
              <a:t>Popular Agile Process, 1st Edition. Addison-Wesley Professional; 1</a:t>
            </a:r>
            <a:r>
              <a:rPr lang="en-US" sz="2400" baseline="30000" dirty="0"/>
              <a:t>st</a:t>
            </a:r>
            <a:r>
              <a:rPr lang="en-US" sz="2400" dirty="0"/>
              <a:t> </a:t>
            </a:r>
          </a:p>
          <a:p>
            <a:pPr algn="ctr">
              <a:lnSpc>
                <a:spcPct val="100000"/>
              </a:lnSpc>
              <a:spcBef>
                <a:spcPts val="400"/>
              </a:spcBef>
            </a:pPr>
            <a:r>
              <a:rPr lang="en-US" sz="2400" dirty="0"/>
              <a:t>edition (August 5, 2012). ISBN-13: 978-0137043293.</a:t>
            </a:r>
          </a:p>
        </p:txBody>
      </p:sp>
    </p:spTree>
    <p:extLst>
      <p:ext uri="{BB962C8B-B14F-4D97-AF65-F5344CB8AC3E}">
        <p14:creationId xmlns:p14="http://schemas.microsoft.com/office/powerpoint/2010/main" val="407674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Let’s say you have an intriguing idea for a new product or the next version of an existing product. </a:t>
            </a:r>
          </a:p>
          <a:p>
            <a:pPr marL="342900" indent="-342900">
              <a:lnSpc>
                <a:spcPct val="100000"/>
              </a:lnSpc>
              <a:spcBef>
                <a:spcPts val="400"/>
              </a:spcBef>
              <a:buFont typeface="Arial" panose="020B0604020202020204" pitchFamily="34" charset="0"/>
              <a:buChar char="•"/>
            </a:pPr>
            <a:r>
              <a:rPr lang="en-US" sz="2400" dirty="0"/>
              <a:t>The goal of envisioning is to expound upon that idea, describing the essence of the potential product and creating a rough plan for how to approach its creation. </a:t>
            </a:r>
          </a:p>
          <a:p>
            <a:pPr marL="342900" indent="-342900">
              <a:lnSpc>
                <a:spcPct val="100000"/>
              </a:lnSpc>
              <a:spcBef>
                <a:spcPts val="400"/>
              </a:spcBef>
              <a:buFont typeface="Arial" panose="020B0604020202020204" pitchFamily="34" charset="0"/>
              <a:buChar char="•"/>
            </a:pPr>
            <a:r>
              <a:rPr lang="en-US" sz="2400" dirty="0"/>
              <a:t>At the end of envisioning, you should have sufficient confidence to subject the idea to portfolio planning (see Chapter 16), where you can decide whether you want to fund the next level of more detailed development.</a:t>
            </a:r>
          </a:p>
          <a:p>
            <a:pPr marL="342900" indent="-342900">
              <a:lnSpc>
                <a:spcPct val="100000"/>
              </a:lnSpc>
              <a:spcBef>
                <a:spcPts val="400"/>
              </a:spcBef>
              <a:buFont typeface="Arial" panose="020B0604020202020204" pitchFamily="34" charset="0"/>
              <a:buChar char="•"/>
            </a:pPr>
            <a:r>
              <a:rPr lang="en-US" sz="2400" dirty="0"/>
              <a:t>Envisioning a product in Scrum should not be confused with heavier-weight, ceremonial, plan-intensive project chartering. </a:t>
            </a:r>
          </a:p>
          <a:p>
            <a:pPr marL="342900" indent="-342900">
              <a:lnSpc>
                <a:spcPct val="100000"/>
              </a:lnSpc>
              <a:spcBef>
                <a:spcPts val="400"/>
              </a:spcBef>
              <a:buFont typeface="Arial" panose="020B0604020202020204" pitchFamily="34" charset="0"/>
              <a:buChar char="•"/>
            </a:pPr>
            <a:r>
              <a:rPr lang="en-US" sz="2400" dirty="0"/>
              <a:t>With Scrum, we don’t believe that we can (or should try to) know all the details about a product before we start.</a:t>
            </a:r>
          </a:p>
        </p:txBody>
      </p:sp>
    </p:spTree>
    <p:extLst>
      <p:ext uri="{BB962C8B-B14F-4D97-AF65-F5344CB8AC3E}">
        <p14:creationId xmlns:p14="http://schemas.microsoft.com/office/powerpoint/2010/main" val="89275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However it is understood that product funding usually can’t move forward without first having a vision; enough details to understand the customers, features, and high-level solution; and an idea of how much the product might cost.</a:t>
            </a:r>
          </a:p>
          <a:p>
            <a:pPr marL="342900" indent="-342900">
              <a:lnSpc>
                <a:spcPct val="100000"/>
              </a:lnSpc>
              <a:spcBef>
                <a:spcPts val="400"/>
              </a:spcBef>
              <a:buFont typeface="Arial" panose="020B0604020202020204" pitchFamily="34" charset="0"/>
              <a:buChar char="•"/>
            </a:pPr>
            <a:r>
              <a:rPr lang="en-US" sz="2400" dirty="0"/>
              <a:t>We don’t spend too much time or effort envisioning because we want to quickly advance past the guessing stage, where we think we know the needs of the customer and the potential solution, to the fast-feedback stage—the customer-value-creation sprints.</a:t>
            </a:r>
          </a:p>
          <a:p>
            <a:pPr marL="342900" indent="-342900">
              <a:lnSpc>
                <a:spcPct val="100000"/>
              </a:lnSpc>
              <a:spcBef>
                <a:spcPts val="400"/>
              </a:spcBef>
              <a:buFont typeface="Arial" panose="020B0604020202020204" pitchFamily="34" charset="0"/>
              <a:buChar char="•"/>
            </a:pPr>
            <a:r>
              <a:rPr lang="en-US" sz="2400" dirty="0"/>
              <a:t>It’s only when we actually start implementing the solution through a continuous cycle of interactions with our complex environment that we acquire validated learning based on the reality in which our product must exist and thrive.</a:t>
            </a:r>
          </a:p>
        </p:txBody>
      </p:sp>
    </p:spTree>
    <p:extLst>
      <p:ext uri="{BB962C8B-B14F-4D97-AF65-F5344CB8AC3E}">
        <p14:creationId xmlns:p14="http://schemas.microsoft.com/office/powerpoint/2010/main" val="3303298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6602456" cy="485698"/>
          </a:xfrm>
        </p:spPr>
        <p:txBody>
          <a:bodyPr>
            <a:normAutofit fontScale="90000"/>
          </a:bodyPr>
          <a:lstStyle/>
          <a:p>
            <a:r>
              <a:rPr lang="en-US" sz="3200" dirty="0"/>
              <a:t>Product Planning </a:t>
            </a:r>
            <a:r>
              <a:rPr lang="en-US" dirty="0"/>
              <a:t>– Timing </a:t>
            </a:r>
          </a:p>
        </p:txBody>
      </p:sp>
      <p:pic>
        <p:nvPicPr>
          <p:cNvPr id="2" name="Picture 1">
            <a:extLst>
              <a:ext uri="{FF2B5EF4-FFF2-40B4-BE49-F238E27FC236}">
                <a16:creationId xmlns:a16="http://schemas.microsoft.com/office/drawing/2014/main" id="{A43D4FE9-0E40-D84A-8DA9-9BFA1CBB22B6}"/>
              </a:ext>
            </a:extLst>
          </p:cNvPr>
          <p:cNvPicPr>
            <a:picLocks noChangeAspect="1"/>
          </p:cNvPicPr>
          <p:nvPr/>
        </p:nvPicPr>
        <p:blipFill>
          <a:blip r:embed="rId3"/>
          <a:stretch>
            <a:fillRect/>
          </a:stretch>
        </p:blipFill>
        <p:spPr>
          <a:xfrm>
            <a:off x="497620" y="1383771"/>
            <a:ext cx="11196760" cy="4090457"/>
          </a:xfrm>
          <a:prstGeom prst="rect">
            <a:avLst/>
          </a:prstGeom>
        </p:spPr>
      </p:pic>
    </p:spTree>
    <p:extLst>
      <p:ext uri="{BB962C8B-B14F-4D97-AF65-F5344CB8AC3E}">
        <p14:creationId xmlns:p14="http://schemas.microsoft.com/office/powerpoint/2010/main" val="3173529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pPr>
              <a:lnSpc>
                <a:spcPct val="100000"/>
              </a:lnSpc>
              <a:spcBef>
                <a:spcPts val="400"/>
              </a:spcBef>
            </a:pPr>
            <a:r>
              <a:rPr lang="en-US" sz="2800" dirty="0"/>
              <a:t>Product Planning - Timing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30036"/>
            <a:ext cx="9544688" cy="4948102"/>
          </a:xfrm>
        </p:spPr>
        <p:txBody>
          <a:bodyPr/>
          <a:lstStyle/>
          <a:p>
            <a:pPr marL="342900" indent="-342900">
              <a:lnSpc>
                <a:spcPct val="100000"/>
              </a:lnSpc>
              <a:spcBef>
                <a:spcPts val="400"/>
              </a:spcBef>
              <a:buFont typeface="Arial" panose="020B0604020202020204" pitchFamily="34" charset="0"/>
              <a:buChar char="•"/>
            </a:pPr>
            <a:r>
              <a:rPr lang="en-US" sz="2400" dirty="0"/>
              <a:t>Once the idea has cleared the strategic filter, we do initial envisioning.</a:t>
            </a:r>
          </a:p>
          <a:p>
            <a:pPr marL="342900" indent="-342900">
              <a:lnSpc>
                <a:spcPct val="100000"/>
              </a:lnSpc>
              <a:spcBef>
                <a:spcPts val="400"/>
              </a:spcBef>
              <a:buFont typeface="Arial" panose="020B0604020202020204" pitchFamily="34" charset="0"/>
              <a:buChar char="•"/>
            </a:pPr>
            <a:r>
              <a:rPr lang="en-US" sz="2400" dirty="0"/>
              <a:t>During this process, we generate enough understanding of the desired future product to define what the minimal first release should be. Doing so allows us to deliver high value quickly and at a low cost.</a:t>
            </a:r>
          </a:p>
          <a:p>
            <a:pPr marL="342900" indent="-342900">
              <a:lnSpc>
                <a:spcPct val="100000"/>
              </a:lnSpc>
              <a:spcBef>
                <a:spcPts val="400"/>
              </a:spcBef>
              <a:buFont typeface="Arial" panose="020B0604020202020204" pitchFamily="34" charset="0"/>
              <a:buChar char="•"/>
            </a:pPr>
            <a:r>
              <a:rPr lang="en-US" sz="2400" dirty="0"/>
              <a:t>It also puts something tangible in the hands of the actual users and customers as soon as possible, giving us actionable feedback to confirm or refute the assumptions we made about the target customers, the desired set of features, and our overall solution. </a:t>
            </a:r>
          </a:p>
          <a:p>
            <a:pPr marL="342900" indent="-342900">
              <a:lnSpc>
                <a:spcPct val="100000"/>
              </a:lnSpc>
              <a:spcBef>
                <a:spcPts val="400"/>
              </a:spcBef>
              <a:buFont typeface="Arial" panose="020B0604020202020204" pitchFamily="34" charset="0"/>
              <a:buChar char="•"/>
            </a:pPr>
            <a:r>
              <a:rPr lang="en-US" sz="2400" dirty="0"/>
              <a:t>This feedback might be in line with our expectations, reinforcing our desire to persevere with our current vision. On the other hand, it could just as easily be completely different from what we expected, which would cause us to pivot from our original solution, re-envision what we are doing, and modify the plan accordingly.</a:t>
            </a:r>
          </a:p>
        </p:txBody>
      </p:sp>
    </p:spTree>
    <p:extLst>
      <p:ext uri="{BB962C8B-B14F-4D97-AF65-F5344CB8AC3E}">
        <p14:creationId xmlns:p14="http://schemas.microsoft.com/office/powerpoint/2010/main" val="57307006"/>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52808</TotalTime>
  <Words>5001</Words>
  <Application>Microsoft Macintosh PowerPoint</Application>
  <PresentationFormat>Widescreen</PresentationFormat>
  <Paragraphs>344</Paragraphs>
  <Slides>58</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Georgia</vt:lpstr>
      <vt:lpstr>LucidaGrande</vt:lpstr>
      <vt:lpstr>Times</vt:lpstr>
      <vt:lpstr>UB Powerpoint Template</vt:lpstr>
      <vt:lpstr>MGS 425 (S1S &amp; S2S) Management of it projects</vt:lpstr>
      <vt:lpstr>Agenda</vt:lpstr>
      <vt:lpstr>Product planning/Envisoning</vt:lpstr>
      <vt:lpstr>Product Planning</vt:lpstr>
      <vt:lpstr>Product Planning</vt:lpstr>
      <vt:lpstr>Product Planning - Overview</vt:lpstr>
      <vt:lpstr>Product Planning - Overview</vt:lpstr>
      <vt:lpstr>Product Planning – Timing </vt:lpstr>
      <vt:lpstr>Product Planning - Timing</vt:lpstr>
      <vt:lpstr>Product Planning - Participants</vt:lpstr>
      <vt:lpstr>Product Planning - Process</vt:lpstr>
      <vt:lpstr>Product Planning - Process</vt:lpstr>
      <vt:lpstr>Product Planning – SR4U Example</vt:lpstr>
      <vt:lpstr>Product Planning – SR4U Example</vt:lpstr>
      <vt:lpstr>Product Planning – SR4U Example</vt:lpstr>
      <vt:lpstr>Product Planning – SR4U Example</vt:lpstr>
      <vt:lpstr>Product Planning – SR4U Example</vt:lpstr>
      <vt:lpstr>Product Planning – Visioning</vt:lpstr>
      <vt:lpstr>Product Planning – Visioning</vt:lpstr>
      <vt:lpstr>Product Planning – Visioning</vt:lpstr>
      <vt:lpstr>Product Planning – Visioning</vt:lpstr>
      <vt:lpstr>Product Planning – High-Level Product Backlog Creation</vt:lpstr>
      <vt:lpstr>Product Planning – Product Roadmap Definition</vt:lpstr>
      <vt:lpstr>Product Planning – Product Roadmap Definition</vt:lpstr>
      <vt:lpstr>Product Planning – Other Activities</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Economically Sensible Envisioning</vt:lpstr>
      <vt:lpstr>Product Planning – Closing</vt:lpstr>
      <vt:lpstr>Release planning</vt:lpstr>
      <vt:lpstr>Release Planning</vt:lpstr>
      <vt:lpstr>Release Planning</vt:lpstr>
      <vt:lpstr>Release Planning - Overview</vt:lpstr>
      <vt:lpstr>Release Planning - Timing</vt:lpstr>
      <vt:lpstr>Release Planning - Participants</vt:lpstr>
      <vt:lpstr>Release Planning - Process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Release Constraints</vt:lpstr>
      <vt:lpstr>Release Planning – Grooming the Product Backlog</vt:lpstr>
      <vt:lpstr>Release Planning – Fixed-Date Release Planning</vt:lpstr>
      <vt:lpstr>Release Planning – Fixed-Scope Release Planning</vt:lpstr>
      <vt:lpstr>Release Planning – Calculating Costs</vt:lpstr>
      <vt:lpstr>Release Planning – Closing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421</cp:revision>
  <cp:lastPrinted>2016-07-18T17:32:49Z</cp:lastPrinted>
  <dcterms:created xsi:type="dcterms:W3CDTF">2020-01-06T00:15:48Z</dcterms:created>
  <dcterms:modified xsi:type="dcterms:W3CDTF">2021-04-06T01:13:04Z</dcterms:modified>
  <cp:category/>
</cp:coreProperties>
</file>